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notesSlides/notesSlide187.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notesSlides/notesSlide55.xml" ContentType="application/vnd.openxmlformats-officedocument.presentationml.notesSlide+xml"/>
  <Default Extension="jpeg" ContentType="image/jpeg"/>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 id="454" r:id="rId199"/>
    <p:sldId id="455" r:id="rId200"/>
    <p:sldId id="456" r:id="rId201"/>
    <p:sldId id="457" r:id="rId202"/>
    <p:sldId id="458" r:id="rId203"/>
    <p:sldId id="459" r:id="rId204"/>
    <p:sldId id="460" r:id="rId205"/>
    <p:sldId id="461" r:id="rId206"/>
    <p:sldId id="462" r:id="rId207"/>
    <p:sldId id="463" r:id="rId208"/>
    <p:sldId id="464" r:id="rId209"/>
    <p:sldId id="465" r:id="rId210"/>
    <p:sldId id="466" r:id="rId211"/>
    <p:sldId id="467" r:id="rId212"/>
    <p:sldId id="468" r:id="rId213"/>
    <p:sldId id="469" r:id="rId214"/>
    <p:sldId id="470" r:id="rId215"/>
    <p:sldId id="471" r:id="rId216"/>
    <p:sldId id="472" r:id="rId217"/>
    <p:sldId id="473" r:id="rId218"/>
    <p:sldId id="474" r:id="rId219"/>
    <p:sldId id="475" r:id="rId220"/>
    <p:sldId id="476" r:id="rId221"/>
    <p:sldId id="477" r:id="rId222"/>
    <p:sldId id="478" r:id="rId223"/>
    <p:sldId id="479" r:id="rId224"/>
    <p:sldId id="480" r:id="rId225"/>
    <p:sldId id="481" r:id="rId226"/>
    <p:sldId id="482" r:id="rId227"/>
    <p:sldId id="483" r:id="rId228"/>
    <p:sldId id="484" r:id="rId229"/>
    <p:sldId id="485" r:id="rId230"/>
    <p:sldId id="486" r:id="rId231"/>
    <p:sldId id="487" r:id="rId232"/>
    <p:sldId id="488" r:id="rId233"/>
    <p:sldId id="489" r:id="rId2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theme" Target="theme/theme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presProps" Target="presProp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35952F-4072-4BA9-830E-894F1BC02FEE}" type="datetimeFigureOut">
              <a:rPr lang="en-US" smtClean="0"/>
              <a:t>6/20/2011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821346-F1C4-4C92-9772-2E192857DD2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9696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1334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6931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40BC1A81-04E0-4C11-8582-EDA163578402}" type="slidenum">
              <a:rPr lang="en-US"/>
              <a:pPr>
                <a:spcBef>
                  <a:spcPct val="0"/>
                </a:spcBef>
              </a:pPr>
              <a:t>140</a:t>
            </a:fld>
            <a:endParaRPr lang="en-US"/>
          </a:p>
        </p:txBody>
      </p:sp>
      <p:sp>
        <p:nvSpPr>
          <p:cNvPr id="30515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0515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7DA90F9B-F67B-4BE9-9391-F99412E2F502}" type="slidenum">
              <a:rPr lang="en-US"/>
              <a:pPr>
                <a:spcBef>
                  <a:spcPct val="0"/>
                </a:spcBef>
              </a:pPr>
              <a:t>141</a:t>
            </a:fld>
            <a:endParaRPr lang="en-US"/>
          </a:p>
        </p:txBody>
      </p:sp>
      <p:sp>
        <p:nvSpPr>
          <p:cNvPr id="30617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0618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E48539-E494-465F-A15A-D85B22178801}" type="slidenum">
              <a:rPr lang="en-US" smtClean="0"/>
              <a:pPr fontAlgn="base">
                <a:spcBef>
                  <a:spcPct val="0"/>
                </a:spcBef>
                <a:spcAft>
                  <a:spcPct val="0"/>
                </a:spcAft>
                <a:defRPr/>
              </a:pPr>
              <a:t>142</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8365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AF40C7-CB7A-4D26-987D-8A152DD339D2}" type="slidenum">
              <a:rPr lang="en-US" smtClean="0"/>
              <a:pPr fontAlgn="base">
                <a:spcBef>
                  <a:spcPct val="0"/>
                </a:spcBef>
                <a:spcAft>
                  <a:spcPct val="0"/>
                </a:spcAft>
                <a:defRPr/>
              </a:pPr>
              <a:t>144</a:t>
            </a:fld>
            <a:endParaRPr lang="en-US"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E64E5B-F832-4CE9-87A8-A49AB2A1A20F}" type="slidenum">
              <a:rPr lang="en-US" smtClean="0"/>
              <a:pPr fontAlgn="base">
                <a:spcBef>
                  <a:spcPct val="0"/>
                </a:spcBef>
                <a:spcAft>
                  <a:spcPct val="0"/>
                </a:spcAft>
                <a:defRPr/>
              </a:pPr>
              <a:t>145</a:t>
            </a:fld>
            <a:endParaRPr lang="en-US" smtClean="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FA9416-BB0B-4BB0-8E54-0643D0D67FBC}" type="slidenum">
              <a:rPr lang="en-US" smtClean="0"/>
              <a:pPr fontAlgn="base">
                <a:spcBef>
                  <a:spcPct val="0"/>
                </a:spcBef>
                <a:spcAft>
                  <a:spcPct val="0"/>
                </a:spcAft>
                <a:defRPr/>
              </a:pPr>
              <a:t>146</a:t>
            </a:fld>
            <a:endParaRPr lang="en-US"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8569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8774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F4BB2E-F094-4319-9CDA-A162BA12FFC2}" type="slidenum">
              <a:rPr lang="en-US" smtClean="0"/>
              <a:pPr fontAlgn="base">
                <a:spcBef>
                  <a:spcPct val="0"/>
                </a:spcBef>
                <a:spcAft>
                  <a:spcPct val="0"/>
                </a:spcAft>
                <a:defRPr/>
              </a:pPr>
              <a:t>11</a:t>
            </a:fld>
            <a:endParaRPr lang="en-US"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8979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9184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9389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A7C467-25BD-4C0C-AFDD-25A62C746BEE}" type="slidenum">
              <a:rPr lang="en-US" smtClean="0"/>
              <a:pPr fontAlgn="base">
                <a:spcBef>
                  <a:spcPct val="0"/>
                </a:spcBef>
                <a:spcAft>
                  <a:spcPct val="0"/>
                </a:spcAft>
                <a:defRPr/>
              </a:pPr>
              <a:t>152</a:t>
            </a:fld>
            <a:endParaRPr lang="en-US" smtClean="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9B16B6-8F93-44EC-9EA2-3CBE4BA184C9}" type="slidenum">
              <a:rPr lang="en-US" smtClean="0"/>
              <a:pPr fontAlgn="base">
                <a:spcBef>
                  <a:spcPct val="0"/>
                </a:spcBef>
                <a:spcAft>
                  <a:spcPct val="0"/>
                </a:spcAft>
                <a:defRPr/>
              </a:pPr>
              <a:t>153</a:t>
            </a:fld>
            <a:endParaRPr lang="en-US" smtClean="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4E7C8E-4A64-47F3-825C-B5C454392E59}" type="slidenum">
              <a:rPr lang="en-US" smtClean="0"/>
              <a:pPr fontAlgn="base">
                <a:spcBef>
                  <a:spcPct val="0"/>
                </a:spcBef>
                <a:spcAft>
                  <a:spcPct val="0"/>
                </a:spcAft>
                <a:defRPr/>
              </a:pPr>
              <a:t>154</a:t>
            </a:fld>
            <a:endParaRPr lang="en-US"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8160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7136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E715E4A0-FB26-491A-8403-7B1CD1D7B403}" type="slidenum">
              <a:rPr lang="en-US"/>
              <a:pPr>
                <a:spcBef>
                  <a:spcPct val="0"/>
                </a:spcBef>
              </a:pPr>
              <a:t>157</a:t>
            </a:fld>
            <a:endParaRPr lang="en-US"/>
          </a:p>
        </p:txBody>
      </p:sp>
      <p:sp>
        <p:nvSpPr>
          <p:cNvPr id="31027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1027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7341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1539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7750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7545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7545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9798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612627-3AF6-4D6A-93EF-1BC41B32D7C1}" type="slidenum">
              <a:rPr lang="en-US" smtClean="0"/>
              <a:pPr fontAlgn="base">
                <a:spcBef>
                  <a:spcPct val="0"/>
                </a:spcBef>
                <a:spcAft>
                  <a:spcPct val="0"/>
                </a:spcAft>
                <a:defRPr/>
              </a:pPr>
              <a:t>163</a:t>
            </a:fld>
            <a:endParaRPr 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A53E7E-1022-44DE-A0FF-4E67E98848C9}" type="slidenum">
              <a:rPr lang="en-US" smtClean="0"/>
              <a:pPr fontAlgn="base">
                <a:spcBef>
                  <a:spcPct val="0"/>
                </a:spcBef>
                <a:spcAft>
                  <a:spcPct val="0"/>
                </a:spcAft>
                <a:defRPr/>
              </a:pPr>
              <a:t>164</a:t>
            </a:fld>
            <a:endParaRPr lang="en-US" smtClean="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0003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0208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0413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0E24AB-61E2-4CCE-8AC6-EFF17C62A859}" type="slidenum">
              <a:rPr lang="en-US" smtClean="0"/>
              <a:pPr fontAlgn="base">
                <a:spcBef>
                  <a:spcPct val="0"/>
                </a:spcBef>
                <a:spcAft>
                  <a:spcPct val="0"/>
                </a:spcAft>
                <a:defRPr/>
              </a:pPr>
              <a:t>168</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1744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B4A6BA-ADDC-41FB-98C8-D362243433DE}" type="slidenum">
              <a:rPr lang="en-US" smtClean="0"/>
              <a:pPr fontAlgn="base">
                <a:spcBef>
                  <a:spcPct val="0"/>
                </a:spcBef>
                <a:spcAft>
                  <a:spcPct val="0"/>
                </a:spcAft>
                <a:defRPr/>
              </a:pPr>
              <a:t>169</a:t>
            </a:fld>
            <a:endParaRPr lang="en-US" smtClean="0"/>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0617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0822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1027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3BE4EE-1067-495C-B385-FC26D342A5E2}" type="slidenum">
              <a:rPr lang="en-US" smtClean="0"/>
              <a:pPr fontAlgn="base">
                <a:spcBef>
                  <a:spcPct val="0"/>
                </a:spcBef>
                <a:spcAft>
                  <a:spcPct val="0"/>
                </a:spcAft>
                <a:defRPr/>
              </a:pPr>
              <a:t>173</a:t>
            </a:fld>
            <a:endParaRPr lang="en-US" smtClean="0"/>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9936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0141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0345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0550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0755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1949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0960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083563-C639-4930-86D9-AD3FBBE76DD4}" type="slidenum">
              <a:rPr lang="en-US"/>
              <a:pPr fontAlgn="base">
                <a:spcBef>
                  <a:spcPct val="0"/>
                </a:spcBef>
                <a:spcAft>
                  <a:spcPct val="0"/>
                </a:spcAft>
              </a:pPr>
              <a:t>180</a:t>
            </a:fld>
            <a:endParaRPr lang="en-US"/>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E91C11-AB1D-434F-BF81-E6971FC1CC3F}" type="slidenum">
              <a:rPr lang="en-US"/>
              <a:pPr fontAlgn="base">
                <a:spcBef>
                  <a:spcPct val="0"/>
                </a:spcBef>
                <a:spcAft>
                  <a:spcPct val="0"/>
                </a:spcAft>
              </a:pPr>
              <a:t>181</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1779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2189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95F33B-15BE-4F67-AAC8-4C926963A261}" type="slidenum">
              <a:rPr lang="en-US"/>
              <a:pPr fontAlgn="base">
                <a:spcBef>
                  <a:spcPct val="0"/>
                </a:spcBef>
                <a:spcAft>
                  <a:spcPct val="0"/>
                </a:spcAft>
              </a:pPr>
              <a:t>184</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2393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7104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2598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2803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2153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3213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3417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2598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2803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3213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3417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925374-2731-4ACD-9DC2-87E439AECD27}" type="slidenum">
              <a:rPr lang="en-US"/>
              <a:pPr fontAlgn="base">
                <a:spcBef>
                  <a:spcPct val="0"/>
                </a:spcBef>
                <a:spcAft>
                  <a:spcPct val="0"/>
                </a:spcAft>
              </a:pPr>
              <a:t>195</a:t>
            </a:fld>
            <a:endParaRPr lang="en-US"/>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5E253C-D401-45C4-88F6-BBC92C575F7D}" type="slidenum">
              <a:rPr lang="en-US"/>
              <a:pPr fontAlgn="base">
                <a:spcBef>
                  <a:spcPct val="0"/>
                </a:spcBef>
                <a:spcAft>
                  <a:spcPct val="0"/>
                </a:spcAft>
              </a:pPr>
              <a:t>196</a:t>
            </a:fld>
            <a:endParaRPr lang="en-US"/>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4851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B4B2E5-12B8-457C-9030-B51526E4BBFB}" type="slidenum">
              <a:rPr lang="en-US"/>
              <a:pPr fontAlgn="base">
                <a:spcBef>
                  <a:spcPct val="0"/>
                </a:spcBef>
                <a:spcAft>
                  <a:spcPct val="0"/>
                </a:spcAft>
              </a:pPr>
              <a:t>198</a:t>
            </a:fld>
            <a:endParaRPr lang="en-U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2358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B43F18-CF77-42B0-87D0-24D904FC7D8A}" type="slidenum">
              <a:rPr lang="en-US"/>
              <a:pPr fontAlgn="base">
                <a:spcBef>
                  <a:spcPct val="0"/>
                </a:spcBef>
                <a:spcAft>
                  <a:spcPct val="0"/>
                </a:spcAft>
              </a:pPr>
              <a:t>200</a:t>
            </a:fld>
            <a:endParaRPr 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3E8FD6-56E9-46B5-B79F-5C7B8901F68D}" type="slidenum">
              <a:rPr lang="en-US" smtClean="0"/>
              <a:pPr fontAlgn="base">
                <a:spcBef>
                  <a:spcPct val="0"/>
                </a:spcBef>
                <a:spcAft>
                  <a:spcPct val="0"/>
                </a:spcAft>
                <a:defRPr/>
              </a:pPr>
              <a:t>201</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641D14-6BFE-4700-AC7E-DA1436884E0E}" type="slidenum">
              <a:rPr lang="en-US" smtClean="0"/>
              <a:pPr fontAlgn="base">
                <a:spcBef>
                  <a:spcPct val="0"/>
                </a:spcBef>
                <a:spcAft>
                  <a:spcPct val="0"/>
                </a:spcAft>
                <a:defRPr/>
              </a:pPr>
              <a:t>202</a:t>
            </a:fld>
            <a:endParaRPr lang="en-US"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9106C2-B6CA-43AA-9C74-62F1D42272EA}" type="slidenum">
              <a:rPr lang="en-US" smtClean="0"/>
              <a:pPr fontAlgn="base">
                <a:spcBef>
                  <a:spcPct val="0"/>
                </a:spcBef>
                <a:spcAft>
                  <a:spcPct val="0"/>
                </a:spcAft>
                <a:defRPr/>
              </a:pPr>
              <a:t>203</a:t>
            </a:fld>
            <a:endParaRPr lang="en-US" smtClean="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8365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8569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8774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8979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9184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9389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2563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7EFF52-F7BB-4C40-A321-5ACB9ADF2EDD}" type="slidenum">
              <a:rPr lang="en-US" smtClean="0"/>
              <a:pPr fontAlgn="base">
                <a:spcBef>
                  <a:spcPct val="0"/>
                </a:spcBef>
                <a:spcAft>
                  <a:spcPct val="0"/>
                </a:spcAft>
                <a:defRPr/>
              </a:pPr>
              <a:t>210</a:t>
            </a:fld>
            <a:endParaRPr lang="en-US" smtClean="0"/>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9593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9798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5D201E-DC91-4C84-A57E-CF72B5CB33CB}" type="slidenum">
              <a:rPr lang="en-US" smtClean="0"/>
              <a:pPr fontAlgn="base">
                <a:spcBef>
                  <a:spcPct val="0"/>
                </a:spcBef>
                <a:spcAft>
                  <a:spcPct val="0"/>
                </a:spcAft>
                <a:defRPr/>
              </a:pPr>
              <a:t>213</a:t>
            </a:fld>
            <a:endParaRPr lang="en-US" smtClean="0"/>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8745DD-D3B3-4B4A-8285-8028A09B77DA}" type="slidenum">
              <a:rPr lang="en-US" smtClean="0"/>
              <a:pPr fontAlgn="base">
                <a:spcBef>
                  <a:spcPct val="0"/>
                </a:spcBef>
                <a:spcAft>
                  <a:spcPct val="0"/>
                </a:spcAft>
                <a:defRPr/>
              </a:pPr>
              <a:t>214</a:t>
            </a:fld>
            <a:endParaRPr lang="en-US" smtClean="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8CD971-3C90-4813-A8FF-56EDEE8F2CFC}" type="slidenum">
              <a:rPr lang="en-US" smtClean="0"/>
              <a:pPr fontAlgn="base">
                <a:spcBef>
                  <a:spcPct val="0"/>
                </a:spcBef>
                <a:spcAft>
                  <a:spcPct val="0"/>
                </a:spcAft>
                <a:defRPr/>
              </a:pPr>
              <a:t>215</a:t>
            </a:fld>
            <a:endParaRPr lang="en-US"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0208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dirty="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0413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0617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0822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2768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1027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1232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1437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1641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1846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2051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2256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2461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2665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2870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2973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3075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3280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3485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5737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69DE954F-6E04-4E29-B0F5-68D1EAA69E21}" type="slidenum">
              <a:rPr lang="en-US"/>
              <a:pPr>
                <a:spcBef>
                  <a:spcPct val="0"/>
                </a:spcBef>
              </a:pPr>
              <a:t>2</a:t>
            </a:fld>
            <a:endParaRPr lang="en-US"/>
          </a:p>
        </p:txBody>
      </p:sp>
      <p:sp>
        <p:nvSpPr>
          <p:cNvPr id="18022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8022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3177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3382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3587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4611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4816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5021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5225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5430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59157688-D69C-4DA4-B0FD-C7E9E264158E}" type="slidenum">
              <a:rPr lang="en-US"/>
              <a:pPr>
                <a:spcBef>
                  <a:spcPct val="0"/>
                </a:spcBef>
              </a:pPr>
              <a:t>28</a:t>
            </a:fld>
            <a:endParaRPr lang="en-US"/>
          </a:p>
        </p:txBody>
      </p:sp>
      <p:sp>
        <p:nvSpPr>
          <p:cNvPr id="20070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070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FF445F03-9D14-426D-978F-D2E455FECE54}" type="slidenum">
              <a:rPr lang="en-US"/>
              <a:pPr>
                <a:spcBef>
                  <a:spcPct val="0"/>
                </a:spcBef>
              </a:pPr>
              <a:t>29</a:t>
            </a:fld>
            <a:endParaRPr lang="en-US"/>
          </a:p>
        </p:txBody>
      </p:sp>
      <p:sp>
        <p:nvSpPr>
          <p:cNvPr id="20173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173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BCC98A-D63D-4D5A-91B2-CBB58B7696F8}" type="slidenum">
              <a:rPr lang="en-US" smtClean="0"/>
              <a:pPr fontAlgn="base">
                <a:spcBef>
                  <a:spcPct val="0"/>
                </a:spcBef>
                <a:spcAft>
                  <a:spcPct val="0"/>
                </a:spcAft>
                <a:defRPr/>
              </a:pPr>
              <a:t>3</a:t>
            </a:fld>
            <a:endParaRPr lang="en-US" smtClean="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FA337BAE-512C-4DB4-B177-E2CDBAD3567B}" type="slidenum">
              <a:rPr lang="en-US"/>
              <a:pPr>
                <a:spcBef>
                  <a:spcPct val="0"/>
                </a:spcBef>
              </a:pPr>
              <a:t>30</a:t>
            </a:fld>
            <a:endParaRPr lang="en-US"/>
          </a:p>
        </p:txBody>
      </p:sp>
      <p:sp>
        <p:nvSpPr>
          <p:cNvPr id="20275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275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311EF3EA-4D8E-4D20-96D8-D561CF35C293}" type="slidenum">
              <a:rPr lang="en-US"/>
              <a:pPr>
                <a:spcBef>
                  <a:spcPct val="0"/>
                </a:spcBef>
              </a:pPr>
              <a:t>31</a:t>
            </a:fld>
            <a:endParaRPr lang="en-US"/>
          </a:p>
        </p:txBody>
      </p:sp>
      <p:sp>
        <p:nvSpPr>
          <p:cNvPr id="20377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378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56230BBE-4421-436E-BD65-D68128CC3CF7}" type="slidenum">
              <a:rPr lang="en-US"/>
              <a:pPr>
                <a:spcBef>
                  <a:spcPct val="0"/>
                </a:spcBef>
              </a:pPr>
              <a:t>32</a:t>
            </a:fld>
            <a:endParaRPr lang="en-US"/>
          </a:p>
        </p:txBody>
      </p:sp>
      <p:sp>
        <p:nvSpPr>
          <p:cNvPr id="20480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4804"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4387658B-55C0-427C-BA8F-9E6A321D2034}" type="slidenum">
              <a:rPr lang="en-US"/>
              <a:pPr>
                <a:spcBef>
                  <a:spcPct val="0"/>
                </a:spcBef>
              </a:pPr>
              <a:t>33</a:t>
            </a:fld>
            <a:endParaRPr lang="en-US"/>
          </a:p>
        </p:txBody>
      </p:sp>
      <p:sp>
        <p:nvSpPr>
          <p:cNvPr id="20582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582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48230898-03AD-4AEF-BBE0-8CF821FD65D7}" type="slidenum">
              <a:rPr lang="en-US"/>
              <a:pPr>
                <a:spcBef>
                  <a:spcPct val="0"/>
                </a:spcBef>
              </a:pPr>
              <a:t>34</a:t>
            </a:fld>
            <a:endParaRPr lang="en-US"/>
          </a:p>
        </p:txBody>
      </p:sp>
      <p:sp>
        <p:nvSpPr>
          <p:cNvPr id="20685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685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68CCF66F-6CFB-47B3-8F2C-12D8088C8225}" type="slidenum">
              <a:rPr lang="en-US"/>
              <a:pPr>
                <a:spcBef>
                  <a:spcPct val="0"/>
                </a:spcBef>
              </a:pPr>
              <a:t>35</a:t>
            </a:fld>
            <a:endParaRPr lang="en-US"/>
          </a:p>
        </p:txBody>
      </p:sp>
      <p:sp>
        <p:nvSpPr>
          <p:cNvPr id="20787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7876"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4EA9BAEA-8852-473A-9CA1-9D910CC3A59D}" type="slidenum">
              <a:rPr lang="en-US"/>
              <a:pPr>
                <a:spcBef>
                  <a:spcPct val="0"/>
                </a:spcBef>
              </a:pPr>
              <a:t>36</a:t>
            </a:fld>
            <a:endParaRPr lang="en-US"/>
          </a:p>
        </p:txBody>
      </p:sp>
      <p:sp>
        <p:nvSpPr>
          <p:cNvPr id="20889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8900"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858D9BE6-F50F-47AA-9D96-C3E7CF823F51}" type="slidenum">
              <a:rPr lang="en-US"/>
              <a:pPr>
                <a:spcBef>
                  <a:spcPct val="0"/>
                </a:spcBef>
              </a:pPr>
              <a:t>37</a:t>
            </a:fld>
            <a:endParaRPr lang="en-US"/>
          </a:p>
        </p:txBody>
      </p:sp>
      <p:sp>
        <p:nvSpPr>
          <p:cNvPr id="20992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09924"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5840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5635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9901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6454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AEBC37-1528-4B9E-A709-3ED694075207}" type="slidenum">
              <a:rPr lang="en-US" smtClean="0"/>
              <a:pPr fontAlgn="base">
                <a:spcBef>
                  <a:spcPct val="0"/>
                </a:spcBef>
                <a:spcAft>
                  <a:spcPct val="0"/>
                </a:spcAft>
                <a:defRPr/>
              </a:pPr>
              <a:t>41</a:t>
            </a:fld>
            <a:endParaRPr lang="en-US" smtClean="0"/>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AB546C-8327-49DE-9363-9A082CF686CB}" type="slidenum">
              <a:rPr lang="en-US" smtClean="0"/>
              <a:pPr fontAlgn="base">
                <a:spcBef>
                  <a:spcPct val="0"/>
                </a:spcBef>
                <a:spcAft>
                  <a:spcPct val="0"/>
                </a:spcAft>
                <a:defRPr/>
              </a:pPr>
              <a:t>42</a:t>
            </a:fld>
            <a:endParaRPr lang="en-US" smtClean="0"/>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CDC164-2485-45CE-B290-ED1576D0A296}" type="slidenum">
              <a:rPr lang="en-US" smtClean="0"/>
              <a:pPr fontAlgn="base">
                <a:spcBef>
                  <a:spcPct val="0"/>
                </a:spcBef>
                <a:spcAft>
                  <a:spcPct val="0"/>
                </a:spcAft>
                <a:defRPr/>
              </a:pPr>
              <a:t>43</a:t>
            </a:fld>
            <a:endParaRPr lang="en-US" smtClean="0"/>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6D1ADE-87F0-4A97-AB5B-12BD788F6AF0}" type="slidenum">
              <a:rPr lang="en-US" smtClean="0"/>
              <a:pPr fontAlgn="base">
                <a:spcBef>
                  <a:spcPct val="0"/>
                </a:spcBef>
                <a:spcAft>
                  <a:spcPct val="0"/>
                </a:spcAft>
                <a:defRPr/>
              </a:pPr>
              <a:t>44</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B471C0-8015-4724-BD2D-59BD94EA8B67}" type="slidenum">
              <a:rPr lang="en-US" smtClean="0"/>
              <a:pPr fontAlgn="base">
                <a:spcBef>
                  <a:spcPct val="0"/>
                </a:spcBef>
                <a:spcAft>
                  <a:spcPct val="0"/>
                </a:spcAft>
                <a:defRPr/>
              </a:pPr>
              <a:t>45</a:t>
            </a:fld>
            <a:endParaRPr lang="en-US" smtClean="0"/>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3ED5C1-3118-4AEB-A533-0078E61CA6C4}" type="slidenum">
              <a:rPr lang="en-US" smtClean="0"/>
              <a:pPr fontAlgn="base">
                <a:spcBef>
                  <a:spcPct val="0"/>
                </a:spcBef>
                <a:spcAft>
                  <a:spcPct val="0"/>
                </a:spcAft>
                <a:defRPr/>
              </a:pPr>
              <a:t>46</a:t>
            </a:fld>
            <a:endParaRPr lang="en-US" smtClean="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7E04C3-795F-4375-874C-057E68492493}" type="slidenum">
              <a:rPr lang="en-US" smtClean="0"/>
              <a:pPr fontAlgn="base">
                <a:spcBef>
                  <a:spcPct val="0"/>
                </a:spcBef>
                <a:spcAft>
                  <a:spcPct val="0"/>
                </a:spcAft>
                <a:defRPr/>
              </a:pPr>
              <a:t>47</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D2F8D0-EE80-49C3-B59C-58FD10608CFE}" type="slidenum">
              <a:rPr lang="en-US" smtClean="0"/>
              <a:pPr fontAlgn="base">
                <a:spcBef>
                  <a:spcPct val="0"/>
                </a:spcBef>
                <a:spcAft>
                  <a:spcPct val="0"/>
                </a:spcAft>
                <a:defRPr/>
              </a:pPr>
              <a:t>48</a:t>
            </a:fld>
            <a:endParaRPr lang="en-US" smtClean="0"/>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F5F3AD-7EDF-4F76-A4E9-A6DFCB77EE39}" type="slidenum">
              <a:rPr lang="en-US" smtClean="0"/>
              <a:pPr fontAlgn="base">
                <a:spcBef>
                  <a:spcPct val="0"/>
                </a:spcBef>
                <a:spcAft>
                  <a:spcPct val="0"/>
                </a:spcAft>
                <a:defRPr/>
              </a:pPr>
              <a:t>49</a:t>
            </a:fld>
            <a:endParaRPr lang="en-US" smtClean="0"/>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4787CD83-2187-4E11-9875-DCA69D03B910}" type="slidenum">
              <a:rPr lang="en-US"/>
              <a:pPr>
                <a:spcBef>
                  <a:spcPct val="0"/>
                </a:spcBef>
              </a:pPr>
              <a:t>5</a:t>
            </a:fld>
            <a:endParaRPr lang="en-US"/>
          </a:p>
        </p:txBody>
      </p:sp>
      <p:sp>
        <p:nvSpPr>
          <p:cNvPr id="18125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8125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8E0F7-81BB-44F3-96F7-A987967D7D8D}" type="slidenum">
              <a:rPr lang="en-US" smtClean="0"/>
              <a:pPr fontAlgn="base">
                <a:spcBef>
                  <a:spcPct val="0"/>
                </a:spcBef>
                <a:spcAft>
                  <a:spcPct val="0"/>
                </a:spcAft>
                <a:defRPr/>
              </a:pPr>
              <a:t>50</a:t>
            </a:fld>
            <a:endParaRPr lang="en-US" smtClean="0"/>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7478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F93A2D-289A-4A33-8A34-6CAD601A7A10}" type="slidenum">
              <a:rPr lang="en-US" smtClean="0"/>
              <a:pPr fontAlgn="base">
                <a:spcBef>
                  <a:spcPct val="0"/>
                </a:spcBef>
                <a:spcAft>
                  <a:spcPct val="0"/>
                </a:spcAft>
                <a:defRPr/>
              </a:pPr>
              <a:t>52</a:t>
            </a:fld>
            <a:endParaRPr lang="en-US" smtClean="0"/>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B39A23-B058-4BC5-9C91-7E2608BC5157}" type="slidenum">
              <a:rPr lang="en-US" smtClean="0"/>
              <a:pPr fontAlgn="base">
                <a:spcBef>
                  <a:spcPct val="0"/>
                </a:spcBef>
                <a:spcAft>
                  <a:spcPct val="0"/>
                </a:spcAft>
                <a:defRPr/>
              </a:pPr>
              <a:t>53</a:t>
            </a:fld>
            <a:endParaRPr lang="en-US" smtClean="0"/>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18261D-80E7-4E95-9B25-2742DE953EB1}" type="slidenum">
              <a:rPr lang="en-US" smtClean="0"/>
              <a:pPr fontAlgn="base">
                <a:spcBef>
                  <a:spcPct val="0"/>
                </a:spcBef>
                <a:spcAft>
                  <a:spcPct val="0"/>
                </a:spcAft>
                <a:defRPr/>
              </a:pPr>
              <a:t>54</a:t>
            </a:fld>
            <a:endParaRPr lang="en-US" smtClean="0"/>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E6C3AD-5FE1-455D-921A-430C8404D235}" type="slidenum">
              <a:rPr lang="en-US" smtClean="0"/>
              <a:pPr fontAlgn="base">
                <a:spcBef>
                  <a:spcPct val="0"/>
                </a:spcBef>
                <a:spcAft>
                  <a:spcPct val="0"/>
                </a:spcAft>
                <a:defRPr/>
              </a:pPr>
              <a:t>55</a:t>
            </a:fld>
            <a:endParaRPr lang="en-US" smtClean="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4F2E9F-F898-435A-A5B6-3F8150133234}" type="slidenum">
              <a:rPr lang="en-US" smtClean="0"/>
              <a:pPr fontAlgn="base">
                <a:spcBef>
                  <a:spcPct val="0"/>
                </a:spcBef>
                <a:spcAft>
                  <a:spcPct val="0"/>
                </a:spcAft>
                <a:defRPr/>
              </a:pPr>
              <a:t>56</a:t>
            </a:fld>
            <a:endParaRPr lang="en-US" smtClean="0"/>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AF7BF4-867B-4757-8BE8-2BB398B2A8E0}" type="slidenum">
              <a:rPr lang="en-US" smtClean="0"/>
              <a:pPr fontAlgn="base">
                <a:spcBef>
                  <a:spcPct val="0"/>
                </a:spcBef>
                <a:spcAft>
                  <a:spcPct val="0"/>
                </a:spcAft>
                <a:defRPr/>
              </a:pPr>
              <a:t>57</a:t>
            </a:fld>
            <a:endParaRPr lang="en-US" smtClean="0"/>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6FDC2D-6B78-442D-9683-63FFBD75CB51}" type="slidenum">
              <a:rPr lang="en-US" smtClean="0"/>
              <a:pPr fontAlgn="base">
                <a:spcBef>
                  <a:spcPct val="0"/>
                </a:spcBef>
                <a:spcAft>
                  <a:spcPct val="0"/>
                </a:spcAft>
                <a:defRPr/>
              </a:pPr>
              <a:t>58</a:t>
            </a:fld>
            <a:endParaRPr lang="en-US" smtClean="0"/>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72920F-7EBD-4BFA-871E-B2948DAB911A}" type="slidenum">
              <a:rPr lang="en-US" smtClean="0"/>
              <a:pPr fontAlgn="base">
                <a:spcBef>
                  <a:spcPct val="0"/>
                </a:spcBef>
                <a:spcAft>
                  <a:spcPct val="0"/>
                </a:spcAft>
                <a:defRPr/>
              </a:pPr>
              <a:t>59</a:t>
            </a:fld>
            <a:endParaRPr lang="en-US" smtClean="0"/>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0310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9C4802-BA24-4C3A-B0D5-BCCB44D3B11E}" type="slidenum">
              <a:rPr lang="en-US" smtClean="0"/>
              <a:pPr fontAlgn="base">
                <a:spcBef>
                  <a:spcPct val="0"/>
                </a:spcBef>
                <a:spcAft>
                  <a:spcPct val="0"/>
                </a:spcAft>
                <a:defRPr/>
              </a:pPr>
              <a:t>60</a:t>
            </a:fld>
            <a:endParaRPr lang="en-US" smtClean="0"/>
          </a:p>
        </p:txBody>
      </p:sp>
      <p:sp>
        <p:nvSpPr>
          <p:cNvPr id="142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6659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3EBD18-3D3F-445E-8E2D-E2BB62AD8BC2}" type="slidenum">
              <a:rPr lang="en-US" smtClean="0"/>
              <a:pPr fontAlgn="base">
                <a:spcBef>
                  <a:spcPct val="0"/>
                </a:spcBef>
                <a:spcAft>
                  <a:spcPct val="0"/>
                </a:spcAft>
                <a:defRPr/>
              </a:pPr>
              <a:t>62</a:t>
            </a:fld>
            <a:endParaRPr lang="en-US" smtClean="0"/>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AD1A62-8F9D-4871-9F41-D45E31A7C74C}" type="slidenum">
              <a:rPr lang="en-US" smtClean="0"/>
              <a:pPr fontAlgn="base">
                <a:spcBef>
                  <a:spcPct val="0"/>
                </a:spcBef>
                <a:spcAft>
                  <a:spcPct val="0"/>
                </a:spcAft>
                <a:defRPr/>
              </a:pPr>
              <a:t>63</a:t>
            </a:fld>
            <a:endParaRPr lang="en-US" smtClean="0"/>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CA180B-4A19-4617-9176-E8CF946236C0}" type="slidenum">
              <a:rPr lang="en-US" smtClean="0"/>
              <a:pPr fontAlgn="base">
                <a:spcBef>
                  <a:spcPct val="0"/>
                </a:spcBef>
                <a:spcAft>
                  <a:spcPct val="0"/>
                </a:spcAft>
                <a:defRPr/>
              </a:pPr>
              <a:t>64</a:t>
            </a:fld>
            <a:endParaRPr lang="en-US" smtClean="0"/>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B96665-FB47-4A9D-BEC2-2E1B40B3C81B}" type="slidenum">
              <a:rPr lang="en-US" smtClean="0"/>
              <a:pPr fontAlgn="base">
                <a:spcBef>
                  <a:spcPct val="0"/>
                </a:spcBef>
                <a:spcAft>
                  <a:spcPct val="0"/>
                </a:spcAft>
                <a:defRPr/>
              </a:pPr>
              <a:t>65</a:t>
            </a:fld>
            <a:endParaRPr lang="en-US" smtClean="0"/>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E94B5D-54A9-4C26-B3C1-5DB16C0BC129}" type="slidenum">
              <a:rPr lang="en-US" smtClean="0"/>
              <a:pPr fontAlgn="base">
                <a:spcBef>
                  <a:spcPct val="0"/>
                </a:spcBef>
                <a:spcAft>
                  <a:spcPct val="0"/>
                </a:spcAft>
                <a:defRPr/>
              </a:pPr>
              <a:t>66</a:t>
            </a:fld>
            <a:endParaRPr lang="en-US" smtClean="0"/>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04099C-B381-4370-8EB4-892E615DAD99}" type="slidenum">
              <a:rPr lang="en-US" smtClean="0"/>
              <a:pPr fontAlgn="base">
                <a:spcBef>
                  <a:spcPct val="0"/>
                </a:spcBef>
                <a:spcAft>
                  <a:spcPct val="0"/>
                </a:spcAft>
                <a:defRPr/>
              </a:pPr>
              <a:t>67</a:t>
            </a:fld>
            <a:endParaRPr lang="en-US" smtClean="0"/>
          </a:p>
        </p:txBody>
      </p:sp>
      <p:sp>
        <p:nvSpPr>
          <p:cNvPr id="148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343087-1A72-4D2B-917D-A73DC2855945}" type="slidenum">
              <a:rPr lang="en-US" smtClean="0"/>
              <a:pPr fontAlgn="base">
                <a:spcBef>
                  <a:spcPct val="0"/>
                </a:spcBef>
                <a:spcAft>
                  <a:spcPct val="0"/>
                </a:spcAft>
                <a:defRPr/>
              </a:pPr>
              <a:t>68</a:t>
            </a:fld>
            <a:endParaRPr lang="en-US" smtClean="0"/>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3149D1-76A7-4876-B1EB-BDCC1C94F757}" type="slidenum">
              <a:rPr lang="en-US" smtClean="0"/>
              <a:pPr fontAlgn="base">
                <a:spcBef>
                  <a:spcPct val="0"/>
                </a:spcBef>
                <a:spcAft>
                  <a:spcPct val="0"/>
                </a:spcAft>
                <a:defRPr/>
              </a:pPr>
              <a:t>69</a:t>
            </a:fld>
            <a:endParaRPr lang="en-US" smtClean="0"/>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0515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565230-50C0-4893-895D-6C48833D6BF8}" type="slidenum">
              <a:rPr lang="en-US" smtClean="0"/>
              <a:pPr fontAlgn="base">
                <a:spcBef>
                  <a:spcPct val="0"/>
                </a:spcBef>
                <a:spcAft>
                  <a:spcPct val="0"/>
                </a:spcAft>
                <a:defRPr/>
              </a:pPr>
              <a:t>70</a:t>
            </a:fld>
            <a:endParaRPr lang="en-US" smtClean="0"/>
          </a:p>
        </p:txBody>
      </p:sp>
      <p:sp>
        <p:nvSpPr>
          <p:cNvPr id="152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6864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7069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7683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2701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17613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2905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3110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3315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3520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0925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3725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3929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4134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5158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4339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5363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5158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5363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5568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5773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31129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5977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46182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5293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5497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5702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6112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6521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6726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pPr eaLnBrk="1" hangingPunct="1">
              <a:spcBef>
                <a:spcPct val="0"/>
              </a:spcBef>
            </a:pPr>
            <a:endParaRPr lang="en-US" sz="240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A32293C7-217E-4A97-BFE7-54595C981F4F}" type="slidenum">
              <a:rPr lang="en-US"/>
              <a:pPr>
                <a:spcBef>
                  <a:spcPct val="0"/>
                </a:spcBef>
              </a:pPr>
              <a:t>134</a:t>
            </a:fld>
            <a:endParaRPr lang="en-US"/>
          </a:p>
        </p:txBody>
      </p:sp>
      <p:sp>
        <p:nvSpPr>
          <p:cNvPr id="30310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0310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a:spcBef>
                <a:spcPct val="0"/>
              </a:spcBef>
            </a:pPr>
            <a:fld id="{EE50EE68-BF7A-44B9-B494-EDFD06C7AE04}" type="slidenum">
              <a:rPr lang="en-US"/>
              <a:pPr>
                <a:spcBef>
                  <a:spcPct val="0"/>
                </a:spcBef>
              </a:pPr>
              <a:t>135</a:t>
            </a:fld>
            <a:endParaRPr lang="en-US"/>
          </a:p>
        </p:txBody>
      </p:sp>
      <p:sp>
        <p:nvSpPr>
          <p:cNvPr id="30413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04132"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pPr eaLnBrk="1" hangingPunct="1">
              <a:spcBef>
                <a:spcPct val="0"/>
              </a:spcBef>
            </a:pPr>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3960EC-9B82-4EE5-AFCC-D99FC9A1E576}" type="datetimeFigureOut">
              <a:rPr lang="en-US" smtClean="0"/>
              <a:t>6/20/2011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68C1E-59B4-422B-B7F6-BF72C490AB3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960EC-9B82-4EE5-AFCC-D99FC9A1E576}" type="datetimeFigureOut">
              <a:rPr lang="en-US" smtClean="0"/>
              <a:t>6/20/2011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68C1E-59B4-422B-B7F6-BF72C490AB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960EC-9B82-4EE5-AFCC-D99FC9A1E576}" type="datetimeFigureOut">
              <a:rPr lang="en-US" smtClean="0"/>
              <a:t>6/20/2011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68C1E-59B4-422B-B7F6-BF72C490AB3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001000" cy="175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2057400"/>
            <a:ext cx="3808413"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2057400"/>
            <a:ext cx="3808412"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629400"/>
            <a:ext cx="2895600" cy="228600"/>
          </a:xfrm>
        </p:spPr>
        <p:txBody>
          <a:bodyPr/>
          <a:lstStyle>
            <a:lvl1pPr>
              <a:defRPr/>
            </a:lvl1pPr>
          </a:lstStyle>
          <a:p>
            <a:r>
              <a:rPr lang="en-US"/>
              <a:t>Copyright © 2010 Pearson Education, Inc. All rights reserved.</a:t>
            </a:r>
          </a:p>
        </p:txBody>
      </p:sp>
      <p:sp>
        <p:nvSpPr>
          <p:cNvPr id="6" name="Slide Number Placeholder 5"/>
          <p:cNvSpPr>
            <a:spLocks noGrp="1"/>
          </p:cNvSpPr>
          <p:nvPr>
            <p:ph type="sldNum" sz="quarter" idx="11"/>
          </p:nvPr>
        </p:nvSpPr>
        <p:spPr>
          <a:xfrm>
            <a:off x="7239000" y="6629400"/>
            <a:ext cx="1905000" cy="228600"/>
          </a:xfrm>
        </p:spPr>
        <p:txBody>
          <a:bodyPr/>
          <a:lstStyle>
            <a:lvl1pPr>
              <a:defRPr/>
            </a:lvl1pPr>
          </a:lstStyle>
          <a:p>
            <a:fld id="{89AD2EBA-F735-4D98-BE98-9FF14CA5AA0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0"/>
            <a:ext cx="8001000" cy="6170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0" y="6629400"/>
            <a:ext cx="2895600" cy="228600"/>
          </a:xfrm>
        </p:spPr>
        <p:txBody>
          <a:bodyPr/>
          <a:lstStyle>
            <a:lvl1pPr>
              <a:defRPr/>
            </a:lvl1pPr>
          </a:lstStyle>
          <a:p>
            <a:r>
              <a:rPr lang="en-US"/>
              <a:t>Copyright © 2010 Pearson Education, Inc. All rights reserved.</a:t>
            </a:r>
          </a:p>
        </p:txBody>
      </p:sp>
      <p:sp>
        <p:nvSpPr>
          <p:cNvPr id="4" name="Slide Number Placeholder 3"/>
          <p:cNvSpPr>
            <a:spLocks noGrp="1"/>
          </p:cNvSpPr>
          <p:nvPr>
            <p:ph type="sldNum" sz="quarter" idx="11"/>
          </p:nvPr>
        </p:nvSpPr>
        <p:spPr>
          <a:xfrm>
            <a:off x="7239000" y="6629400"/>
            <a:ext cx="1905000" cy="228600"/>
          </a:xfrm>
        </p:spPr>
        <p:txBody>
          <a:bodyPr/>
          <a:lstStyle>
            <a:lvl1pPr>
              <a:defRPr/>
            </a:lvl1pPr>
          </a:lstStyle>
          <a:p>
            <a:fld id="{19A1C914-FC71-4178-BA1E-921A9A6587E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001000" cy="175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2057400"/>
            <a:ext cx="3808413"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7613" y="2057400"/>
            <a:ext cx="3808412" cy="1979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7613" y="4189413"/>
            <a:ext cx="38084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0" y="6629400"/>
            <a:ext cx="2895600" cy="228600"/>
          </a:xfrm>
        </p:spPr>
        <p:txBody>
          <a:bodyPr/>
          <a:lstStyle>
            <a:lvl1pPr>
              <a:defRPr/>
            </a:lvl1pPr>
          </a:lstStyle>
          <a:p>
            <a:r>
              <a:rPr lang="en-US"/>
              <a:t>Copyright © 2010 Pearson Education, Inc. All rights reserved.</a:t>
            </a:r>
          </a:p>
        </p:txBody>
      </p:sp>
      <p:sp>
        <p:nvSpPr>
          <p:cNvPr id="7" name="Slide Number Placeholder 6"/>
          <p:cNvSpPr>
            <a:spLocks noGrp="1"/>
          </p:cNvSpPr>
          <p:nvPr>
            <p:ph type="sldNum" sz="quarter" idx="11"/>
          </p:nvPr>
        </p:nvSpPr>
        <p:spPr>
          <a:xfrm>
            <a:off x="7239000" y="6629400"/>
            <a:ext cx="1905000" cy="228600"/>
          </a:xfrm>
        </p:spPr>
        <p:txBody>
          <a:bodyPr/>
          <a:lstStyle>
            <a:lvl1pPr>
              <a:defRPr/>
            </a:lvl1pPr>
          </a:lstStyle>
          <a:p>
            <a:fld id="{0C5C7D6A-9DE6-4535-B268-0B8130B089A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960EC-9B82-4EE5-AFCC-D99FC9A1E576}" type="datetimeFigureOut">
              <a:rPr lang="en-US" smtClean="0"/>
              <a:t>6/20/2011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68C1E-59B4-422B-B7F6-BF72C490AB3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3960EC-9B82-4EE5-AFCC-D99FC9A1E576}" type="datetimeFigureOut">
              <a:rPr lang="en-US" smtClean="0"/>
              <a:t>6/20/2011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68C1E-59B4-422B-B7F6-BF72C490AB3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3960EC-9B82-4EE5-AFCC-D99FC9A1E576}" type="datetimeFigureOut">
              <a:rPr lang="en-US" smtClean="0"/>
              <a:t>6/20/2011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68C1E-59B4-422B-B7F6-BF72C490AB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3960EC-9B82-4EE5-AFCC-D99FC9A1E576}" type="datetimeFigureOut">
              <a:rPr lang="en-US" smtClean="0"/>
              <a:t>6/20/2011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768C1E-59B4-422B-B7F6-BF72C490AB3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3960EC-9B82-4EE5-AFCC-D99FC9A1E576}" type="datetimeFigureOut">
              <a:rPr lang="en-US" smtClean="0"/>
              <a:t>6/20/2011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768C1E-59B4-422B-B7F6-BF72C490AB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960EC-9B82-4EE5-AFCC-D99FC9A1E576}" type="datetimeFigureOut">
              <a:rPr lang="en-US" smtClean="0"/>
              <a:t>6/20/2011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768C1E-59B4-422B-B7F6-BF72C490AB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960EC-9B82-4EE5-AFCC-D99FC9A1E576}" type="datetimeFigureOut">
              <a:rPr lang="en-US" smtClean="0"/>
              <a:t>6/20/2011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68C1E-59B4-422B-B7F6-BF72C490AB3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960EC-9B82-4EE5-AFCC-D99FC9A1E576}" type="datetimeFigureOut">
              <a:rPr lang="en-US" smtClean="0"/>
              <a:t>6/20/2011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68C1E-59B4-422B-B7F6-BF72C490AB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960EC-9B82-4EE5-AFCC-D99FC9A1E576}" type="datetimeFigureOut">
              <a:rPr lang="en-US" smtClean="0"/>
              <a:t>6/20/2011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68C1E-59B4-422B-B7F6-BF72C490AB3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6.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3.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0.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1.xml"/><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9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5.xml"/><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4.xml"/><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5.xml"/><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7.xml"/><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8.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0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7.xml"/><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0.xml"/><Relationship Id="rId1" Type="http://schemas.openxmlformats.org/officeDocument/2006/relationships/slideLayout" Target="../slideLayouts/slideLayout13.xml"/></Relationships>
</file>

<file path=ppt/slides/_rels/slide2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1.xml"/><Relationship Id="rId1" Type="http://schemas.openxmlformats.org/officeDocument/2006/relationships/slideLayout" Target="../slideLayouts/slideLayout1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4.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7.xml"/><Relationship Id="rId1" Type="http://schemas.openxmlformats.org/officeDocument/2006/relationships/slideLayout" Target="../slideLayouts/slideLayout1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File:Omaha_courthouse_lynching.jpg"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8" name="Rectangle 2"/>
          <p:cNvSpPr>
            <a:spLocks noGrp="1" noChangeArrowheads="1"/>
          </p:cNvSpPr>
          <p:nvPr>
            <p:ph type="body" sz="half" idx="1"/>
          </p:nvPr>
        </p:nvSpPr>
        <p:spPr>
          <a:xfrm>
            <a:off x="1143000" y="1905000"/>
            <a:ext cx="7772400" cy="4343400"/>
          </a:xfrm>
          <a:noFill/>
          <a:ln/>
        </p:spPr>
        <p:txBody>
          <a:bodyPr/>
          <a:lstStyle/>
          <a:p>
            <a:pPr marL="0" indent="0">
              <a:lnSpc>
                <a:spcPct val="110000"/>
              </a:lnSpc>
              <a:buFont typeface="Wingdings" pitchFamily="2" charset="2"/>
              <a:buNone/>
            </a:pPr>
            <a:r>
              <a:rPr lang="en-US"/>
              <a:t>“It is not the act itself, but the reactions to the act, that make something deviant.”</a:t>
            </a:r>
          </a:p>
          <a:p>
            <a:pPr marL="0" indent="0">
              <a:lnSpc>
                <a:spcPct val="110000"/>
              </a:lnSpc>
              <a:buFont typeface="Wingdings" pitchFamily="2" charset="2"/>
              <a:buNone/>
            </a:pPr>
            <a:endParaRPr lang="en-US"/>
          </a:p>
          <a:p>
            <a:pPr marL="0" indent="0" algn="r">
              <a:lnSpc>
                <a:spcPct val="110000"/>
              </a:lnSpc>
              <a:buFont typeface="Wingdings" pitchFamily="2" charset="2"/>
              <a:buNone/>
            </a:pPr>
            <a:r>
              <a:rPr lang="en-US" sz="2400"/>
              <a:t>Howard Becker, 1966</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ADC32DAF-1FEF-4D5B-B8E3-047EE7A6DC6F}" type="slidenum">
              <a:rPr lang="en-US"/>
              <a:pPr/>
              <a:t>1</a:t>
            </a:fld>
            <a:endParaRPr lang="en-US"/>
          </a:p>
        </p:txBody>
      </p:sp>
      <p:sp>
        <p:nvSpPr>
          <p:cNvPr id="295939" name="Text Box 3"/>
          <p:cNvSpPr txBox="1">
            <a:spLocks noChangeArrowheads="1"/>
          </p:cNvSpPr>
          <p:nvPr/>
        </p:nvSpPr>
        <p:spPr bwMode="auto">
          <a:xfrm>
            <a:off x="1143000" y="0"/>
            <a:ext cx="76962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What is Deviance?</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5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2322" name="Rectangle 2"/>
          <p:cNvSpPr>
            <a:spLocks noGrp="1" noChangeArrowheads="1"/>
          </p:cNvSpPr>
          <p:nvPr>
            <p:ph type="body" sz="half" idx="1"/>
          </p:nvPr>
        </p:nvSpPr>
        <p:spPr>
          <a:xfrm>
            <a:off x="1143000" y="1905000"/>
            <a:ext cx="7848600" cy="4343400"/>
          </a:xfrm>
          <a:noFill/>
          <a:ln/>
        </p:spPr>
        <p:txBody>
          <a:bodyPr/>
          <a:lstStyle/>
          <a:p>
            <a:pPr>
              <a:lnSpc>
                <a:spcPct val="120000"/>
              </a:lnSpc>
              <a:buFont typeface="Wingdings" pitchFamily="2" charset="2"/>
              <a:buNone/>
            </a:pPr>
            <a:r>
              <a:rPr lang="en-US"/>
              <a:t>Sociology</a:t>
            </a:r>
          </a:p>
          <a:p>
            <a:pPr>
              <a:lnSpc>
                <a:spcPct val="120000"/>
              </a:lnSpc>
            </a:pPr>
            <a:r>
              <a:rPr lang="en-US"/>
              <a:t>Look for Answers Outside Individuals</a:t>
            </a:r>
          </a:p>
          <a:p>
            <a:pPr lvl="1">
              <a:lnSpc>
                <a:spcPct val="120000"/>
              </a:lnSpc>
            </a:pPr>
            <a:r>
              <a:rPr lang="en-US"/>
              <a:t>Socialization</a:t>
            </a:r>
          </a:p>
          <a:p>
            <a:pPr lvl="1">
              <a:lnSpc>
                <a:spcPct val="120000"/>
              </a:lnSpc>
            </a:pPr>
            <a:r>
              <a:rPr lang="en-US"/>
              <a:t>Membership in Subcultures</a:t>
            </a:r>
          </a:p>
          <a:p>
            <a:pPr>
              <a:lnSpc>
                <a:spcPct val="120000"/>
              </a:lnSpc>
            </a:pPr>
            <a:r>
              <a:rPr lang="en-US"/>
              <a:t>Social Class</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E8500277-92B2-4996-8D3A-DF7377053EAC}" type="slidenum">
              <a:rPr lang="en-US"/>
              <a:pPr/>
              <a:t>10</a:t>
            </a:fld>
            <a:endParaRPr lang="en-US"/>
          </a:p>
        </p:txBody>
      </p:sp>
      <p:sp>
        <p:nvSpPr>
          <p:cNvPr id="312323" name="Text Box 3"/>
          <p:cNvSpPr txBox="1">
            <a:spLocks noChangeArrowheads="1"/>
          </p:cNvSpPr>
          <p:nvPr/>
        </p:nvSpPr>
        <p:spPr bwMode="auto">
          <a:xfrm>
            <a:off x="1143000" y="0"/>
            <a:ext cx="76962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Explanations of Deviance</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2322">
                                            <p:txEl>
                                              <p:pRg st="0" end="0"/>
                                            </p:txEl>
                                          </p:spTgt>
                                        </p:tgtEl>
                                        <p:attrNameLst>
                                          <p:attrName>style.visibility</p:attrName>
                                        </p:attrNameLst>
                                      </p:cBhvr>
                                      <p:to>
                                        <p:strVal val="visible"/>
                                      </p:to>
                                    </p:set>
                                    <p:animEffect transition="in" filter="fade">
                                      <p:cBhvr>
                                        <p:cTn id="7" dur="1000"/>
                                        <p:tgtEl>
                                          <p:spTgt spid="312322">
                                            <p:txEl>
                                              <p:pRg st="0" end="0"/>
                                            </p:txEl>
                                          </p:spTgt>
                                        </p:tgtEl>
                                      </p:cBhvr>
                                    </p:animEffect>
                                    <p:anim calcmode="lin" valueType="num">
                                      <p:cBhvr>
                                        <p:cTn id="8" dur="1000" fill="hold"/>
                                        <p:tgtEl>
                                          <p:spTgt spid="3123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2322">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2322">
                                            <p:txEl>
                                              <p:pRg st="0" end="0"/>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12322">
                                            <p:txEl>
                                              <p:pRg st="1" end="1"/>
                                            </p:txEl>
                                          </p:spTgt>
                                        </p:tgtEl>
                                        <p:attrNameLst>
                                          <p:attrName>style.visibility</p:attrName>
                                        </p:attrNameLst>
                                      </p:cBhvr>
                                      <p:to>
                                        <p:strVal val="visible"/>
                                      </p:to>
                                    </p:set>
                                    <p:animEffect transition="in" filter="fade">
                                      <p:cBhvr>
                                        <p:cTn id="14" dur="1000"/>
                                        <p:tgtEl>
                                          <p:spTgt spid="312322">
                                            <p:txEl>
                                              <p:pRg st="1" end="1"/>
                                            </p:txEl>
                                          </p:spTgt>
                                        </p:tgtEl>
                                      </p:cBhvr>
                                    </p:animEffect>
                                    <p:anim calcmode="lin" valueType="num">
                                      <p:cBhvr>
                                        <p:cTn id="15" dur="1000" fill="hold"/>
                                        <p:tgtEl>
                                          <p:spTgt spid="3123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12322">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2322">
                                            <p:txEl>
                                              <p:pRg st="1" end="1"/>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12322">
                                            <p:txEl>
                                              <p:pRg st="2" end="2"/>
                                            </p:txEl>
                                          </p:spTgt>
                                        </p:tgtEl>
                                        <p:attrNameLst>
                                          <p:attrName>style.visibility</p:attrName>
                                        </p:attrNameLst>
                                      </p:cBhvr>
                                      <p:to>
                                        <p:strVal val="visible"/>
                                      </p:to>
                                    </p:set>
                                    <p:animEffect transition="in" filter="fade">
                                      <p:cBhvr>
                                        <p:cTn id="21" dur="1000"/>
                                        <p:tgtEl>
                                          <p:spTgt spid="312322">
                                            <p:txEl>
                                              <p:pRg st="2" end="2"/>
                                            </p:txEl>
                                          </p:spTgt>
                                        </p:tgtEl>
                                      </p:cBhvr>
                                    </p:animEffect>
                                    <p:anim calcmode="lin" valueType="num">
                                      <p:cBhvr>
                                        <p:cTn id="22" dur="1000" fill="hold"/>
                                        <p:tgtEl>
                                          <p:spTgt spid="3123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12322">
                                            <p:txEl>
                                              <p:pRg st="2" end="2"/>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2322">
                                            <p:txEl>
                                              <p:pRg st="2" end="2"/>
                                            </p:txEl>
                                          </p:spTgt>
                                        </p:tgtEl>
                                        <p:attrNameLst>
                                          <p:attrName>ppt_c</p:attrName>
                                        </p:attrNameLst>
                                      </p:cBhvr>
                                      <p:to>
                                        <a:srgbClr val="B2B2B2"/>
                                      </p:to>
                                    </p:animClr>
                                  </p:sub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12322">
                                            <p:txEl>
                                              <p:pRg st="3" end="3"/>
                                            </p:txEl>
                                          </p:spTgt>
                                        </p:tgtEl>
                                        <p:attrNameLst>
                                          <p:attrName>style.visibility</p:attrName>
                                        </p:attrNameLst>
                                      </p:cBhvr>
                                      <p:to>
                                        <p:strVal val="visible"/>
                                      </p:to>
                                    </p:set>
                                    <p:animEffect transition="in" filter="fade">
                                      <p:cBhvr>
                                        <p:cTn id="28" dur="1000"/>
                                        <p:tgtEl>
                                          <p:spTgt spid="312322">
                                            <p:txEl>
                                              <p:pRg st="3" end="3"/>
                                            </p:txEl>
                                          </p:spTgt>
                                        </p:tgtEl>
                                      </p:cBhvr>
                                    </p:animEffect>
                                    <p:anim calcmode="lin" valueType="num">
                                      <p:cBhvr>
                                        <p:cTn id="29" dur="1000" fill="hold"/>
                                        <p:tgtEl>
                                          <p:spTgt spid="31232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12322">
                                            <p:txEl>
                                              <p:pRg st="3" end="3"/>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2322">
                                            <p:txEl>
                                              <p:pRg st="3" end="3"/>
                                            </p:txEl>
                                          </p:spTgt>
                                        </p:tgtEl>
                                        <p:attrNameLst>
                                          <p:attrName>ppt_c</p:attrName>
                                        </p:attrNameLst>
                                      </p:cBhvr>
                                      <p:to>
                                        <a:srgbClr val="B2B2B2"/>
                                      </p:to>
                                    </p:animClr>
                                  </p:sub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12322">
                                            <p:txEl>
                                              <p:pRg st="4" end="4"/>
                                            </p:txEl>
                                          </p:spTgt>
                                        </p:tgtEl>
                                        <p:attrNameLst>
                                          <p:attrName>style.visibility</p:attrName>
                                        </p:attrNameLst>
                                      </p:cBhvr>
                                      <p:to>
                                        <p:strVal val="visible"/>
                                      </p:to>
                                    </p:set>
                                    <p:animEffect transition="in" filter="fade">
                                      <p:cBhvr>
                                        <p:cTn id="35" dur="1000"/>
                                        <p:tgtEl>
                                          <p:spTgt spid="312322">
                                            <p:txEl>
                                              <p:pRg st="4" end="4"/>
                                            </p:txEl>
                                          </p:spTgt>
                                        </p:tgtEl>
                                      </p:cBhvr>
                                    </p:animEffect>
                                    <p:anim calcmode="lin" valueType="num">
                                      <p:cBhvr>
                                        <p:cTn id="36" dur="1000" fill="hold"/>
                                        <p:tgtEl>
                                          <p:spTgt spid="31232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12322">
                                            <p:txEl>
                                              <p:pRg st="4" end="4"/>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2322">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2" grpId="0" build="p" bldLvl="2"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 celebration riots </a:t>
            </a:r>
            <a:endParaRPr lang="en-US" dirty="0"/>
          </a:p>
        </p:txBody>
      </p:sp>
      <p:sp>
        <p:nvSpPr>
          <p:cNvPr id="3" name="Content Placeholder 2"/>
          <p:cNvSpPr>
            <a:spLocks noGrp="1"/>
          </p:cNvSpPr>
          <p:nvPr>
            <p:ph sz="quarter" idx="1"/>
          </p:nvPr>
        </p:nvSpPr>
        <p:spPr/>
        <p:txBody>
          <a:bodyPr/>
          <a:lstStyle/>
          <a:p>
            <a:r>
              <a:rPr lang="en-US" dirty="0" smtClean="0"/>
              <a:t>Usually occur when a local team wins a major professional championship </a:t>
            </a:r>
          </a:p>
          <a:p>
            <a:pPr lvl="1"/>
            <a:r>
              <a:rPr lang="en-US" dirty="0" smtClean="0"/>
              <a:t>Becoming so common that the behavior is an expected ritual following any major sporting event </a:t>
            </a:r>
          </a:p>
          <a:p>
            <a:pPr lvl="1"/>
            <a:endParaRPr lang="en-US" dirty="0" smtClean="0"/>
          </a:p>
          <a:p>
            <a:pPr lvl="1"/>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 celebration riots </a:t>
            </a:r>
            <a:endParaRPr lang="en-US" dirty="0"/>
          </a:p>
        </p:txBody>
      </p:sp>
      <p:sp>
        <p:nvSpPr>
          <p:cNvPr id="3" name="Content Placeholder 2"/>
          <p:cNvSpPr>
            <a:spLocks noGrp="1"/>
          </p:cNvSpPr>
          <p:nvPr>
            <p:ph sz="quarter" idx="1"/>
          </p:nvPr>
        </p:nvSpPr>
        <p:spPr/>
        <p:txBody>
          <a:bodyPr/>
          <a:lstStyle/>
          <a:p>
            <a:r>
              <a:rPr lang="en-US" dirty="0" smtClean="0"/>
              <a:t>Examples of wild enthusiasm and extreme excitement </a:t>
            </a:r>
          </a:p>
          <a:p>
            <a:endParaRPr lang="en-US" dirty="0" smtClean="0"/>
          </a:p>
          <a:p>
            <a:r>
              <a:rPr lang="en-US" dirty="0" smtClean="0"/>
              <a:t>Participants smash, trample and knock things down to express their excitement </a:t>
            </a:r>
          </a:p>
          <a:p>
            <a:endParaRPr lang="en-US" dirty="0" smtClean="0"/>
          </a:p>
          <a:p>
            <a:pPr>
              <a:buNone/>
            </a:pPr>
            <a:endParaRPr lang="en-US" dirty="0"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collective behavior </a:t>
            </a:r>
            <a:endParaRPr lang="en-US" dirty="0"/>
          </a:p>
        </p:txBody>
      </p:sp>
      <p:sp>
        <p:nvSpPr>
          <p:cNvPr id="3" name="Content Placeholder 2"/>
          <p:cNvSpPr>
            <a:spLocks noGrp="1"/>
          </p:cNvSpPr>
          <p:nvPr>
            <p:ph sz="quarter" idx="1"/>
          </p:nvPr>
        </p:nvSpPr>
        <p:spPr/>
        <p:txBody>
          <a:bodyPr/>
          <a:lstStyle/>
          <a:p>
            <a:r>
              <a:rPr lang="en-US" dirty="0" smtClean="0"/>
              <a:t>Riots-violent crowd behavior directed at people and property </a:t>
            </a:r>
          </a:p>
          <a:p>
            <a:pPr lvl="1"/>
            <a:r>
              <a:rPr lang="en-US" dirty="0" smtClean="0"/>
              <a:t>an offense against the public peace and good order</a:t>
            </a:r>
          </a:p>
          <a:p>
            <a:pPr lvl="1"/>
            <a:r>
              <a:rPr lang="en-US" dirty="0" smtClean="0"/>
              <a:t>three or more persons to be involved</a:t>
            </a:r>
          </a:p>
          <a:p>
            <a:pPr lvl="1"/>
            <a:r>
              <a:rPr lang="en-US" dirty="0" smtClean="0"/>
              <a:t>The event that precipitates the riot is important, but so is the riot’s general context  </a:t>
            </a:r>
          </a:p>
          <a:p>
            <a:pPr lvl="2"/>
            <a:r>
              <a:rPr lang="en-US" dirty="0" smtClean="0"/>
              <a:t>Deadly riots we will discuss in depth later </a:t>
            </a:r>
          </a:p>
          <a:p>
            <a:pPr lvl="3"/>
            <a:r>
              <a:rPr lang="en-US" dirty="0" smtClean="0"/>
              <a:t>The Los Angeles Riot of 1992 </a:t>
            </a:r>
          </a:p>
          <a:p>
            <a:pPr lvl="1"/>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6226" name="Rectangle 2"/>
          <p:cNvSpPr>
            <a:spLocks noGrp="1" noChangeArrowheads="1"/>
          </p:cNvSpPr>
          <p:nvPr>
            <p:ph type="body" sz="half" idx="1"/>
          </p:nvPr>
        </p:nvSpPr>
        <p:spPr>
          <a:xfrm>
            <a:off x="838200" y="2057400"/>
            <a:ext cx="8305800" cy="4191000"/>
          </a:xfrm>
          <a:noFill/>
          <a:ln/>
        </p:spPr>
        <p:txBody>
          <a:bodyPr/>
          <a:lstStyle/>
          <a:p>
            <a:pPr>
              <a:buFont typeface="Wingdings" pitchFamily="2" charset="2"/>
              <a:buNone/>
            </a:pPr>
            <a:r>
              <a:rPr lang="en-US">
                <a:cs typeface="Times New Roman" pitchFamily="18" charset="0"/>
              </a:rPr>
              <a:t>Rumors</a:t>
            </a:r>
          </a:p>
          <a:p>
            <a:r>
              <a:rPr lang="en-US">
                <a:cs typeface="Times New Roman" pitchFamily="18" charset="0"/>
              </a:rPr>
              <a:t>Short-Lived</a:t>
            </a:r>
          </a:p>
          <a:p>
            <a:r>
              <a:rPr lang="en-US">
                <a:cs typeface="Times New Roman" pitchFamily="18" charset="0"/>
              </a:rPr>
              <a:t>Thrive on Ambiguity or Uncertainty</a:t>
            </a:r>
          </a:p>
          <a:p>
            <a:r>
              <a:rPr lang="en-US">
                <a:cs typeface="Times New Roman" pitchFamily="18" charset="0"/>
              </a:rPr>
              <a:t>Of Little Consequence</a:t>
            </a:r>
          </a:p>
          <a:p>
            <a:r>
              <a:rPr lang="en-US">
                <a:cs typeface="Times New Roman" pitchFamily="18" charset="0"/>
              </a:rPr>
              <a:t>Pass from Person to Person</a:t>
            </a:r>
          </a:p>
        </p:txBody>
      </p:sp>
      <p:sp>
        <p:nvSpPr>
          <p:cNvPr id="436227" name="Text Box 3"/>
          <p:cNvSpPr txBox="1">
            <a:spLocks noChangeArrowheads="1"/>
          </p:cNvSpPr>
          <p:nvPr/>
        </p:nvSpPr>
        <p:spPr bwMode="auto">
          <a:xfrm>
            <a:off x="838200" y="0"/>
            <a:ext cx="80010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Forms of Collective Behavior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6226">
                                            <p:txEl>
                                              <p:pRg st="0" end="0"/>
                                            </p:txEl>
                                          </p:spTgt>
                                        </p:tgtEl>
                                        <p:attrNameLst>
                                          <p:attrName>style.visibility</p:attrName>
                                        </p:attrNameLst>
                                      </p:cBhvr>
                                      <p:to>
                                        <p:strVal val="visible"/>
                                      </p:to>
                                    </p:set>
                                    <p:animEffect transition="in" filter="dissolve">
                                      <p:cBhvr>
                                        <p:cTn id="7" dur="500"/>
                                        <p:tgtEl>
                                          <p:spTgt spid="436226">
                                            <p:txEl>
                                              <p:pRg st="0" end="0"/>
                                            </p:txEl>
                                          </p:spTgt>
                                        </p:tgtEl>
                                      </p:cBhvr>
                                    </p:animEffect>
                                  </p:childTnLst>
                                  <p:subTnLst>
                                    <p:animClr>
                                      <p:cBhvr override="childStyle">
                                        <p:cTn dur="1" fill="hold" display="0" masterRel="nextClick" afterEffect="1"/>
                                        <p:tgtEl>
                                          <p:spTgt spid="436226">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6226">
                                            <p:txEl>
                                              <p:pRg st="1" end="1"/>
                                            </p:txEl>
                                          </p:spTgt>
                                        </p:tgtEl>
                                        <p:attrNameLst>
                                          <p:attrName>style.visibility</p:attrName>
                                        </p:attrNameLst>
                                      </p:cBhvr>
                                      <p:to>
                                        <p:strVal val="visible"/>
                                      </p:to>
                                    </p:set>
                                    <p:animEffect transition="in" filter="dissolve">
                                      <p:cBhvr>
                                        <p:cTn id="12" dur="500"/>
                                        <p:tgtEl>
                                          <p:spTgt spid="436226">
                                            <p:txEl>
                                              <p:pRg st="1" end="1"/>
                                            </p:txEl>
                                          </p:spTgt>
                                        </p:tgtEl>
                                      </p:cBhvr>
                                    </p:animEffect>
                                  </p:childTnLst>
                                  <p:subTnLst>
                                    <p:animClr>
                                      <p:cBhvr override="childStyle">
                                        <p:cTn dur="1" fill="hold" display="0" masterRel="nextClick" afterEffect="1"/>
                                        <p:tgtEl>
                                          <p:spTgt spid="436226">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6226">
                                            <p:txEl>
                                              <p:pRg st="2" end="2"/>
                                            </p:txEl>
                                          </p:spTgt>
                                        </p:tgtEl>
                                        <p:attrNameLst>
                                          <p:attrName>style.visibility</p:attrName>
                                        </p:attrNameLst>
                                      </p:cBhvr>
                                      <p:to>
                                        <p:strVal val="visible"/>
                                      </p:to>
                                    </p:set>
                                    <p:animEffect transition="in" filter="dissolve">
                                      <p:cBhvr>
                                        <p:cTn id="17" dur="500"/>
                                        <p:tgtEl>
                                          <p:spTgt spid="436226">
                                            <p:txEl>
                                              <p:pRg st="2" end="2"/>
                                            </p:txEl>
                                          </p:spTgt>
                                        </p:tgtEl>
                                      </p:cBhvr>
                                    </p:animEffect>
                                  </p:childTnLst>
                                  <p:subTnLst>
                                    <p:animClr>
                                      <p:cBhvr override="childStyle">
                                        <p:cTn dur="1" fill="hold" display="0" masterRel="nextClick" afterEffect="1"/>
                                        <p:tgtEl>
                                          <p:spTgt spid="436226">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36226">
                                            <p:txEl>
                                              <p:pRg st="3" end="3"/>
                                            </p:txEl>
                                          </p:spTgt>
                                        </p:tgtEl>
                                        <p:attrNameLst>
                                          <p:attrName>style.visibility</p:attrName>
                                        </p:attrNameLst>
                                      </p:cBhvr>
                                      <p:to>
                                        <p:strVal val="visible"/>
                                      </p:to>
                                    </p:set>
                                    <p:animEffect transition="in" filter="dissolve">
                                      <p:cBhvr>
                                        <p:cTn id="22" dur="500"/>
                                        <p:tgtEl>
                                          <p:spTgt spid="436226">
                                            <p:txEl>
                                              <p:pRg st="3" end="3"/>
                                            </p:txEl>
                                          </p:spTgt>
                                        </p:tgtEl>
                                      </p:cBhvr>
                                    </p:animEffect>
                                  </p:childTnLst>
                                  <p:subTnLst>
                                    <p:animClr>
                                      <p:cBhvr override="childStyle">
                                        <p:cTn dur="1" fill="hold" display="0" masterRel="nextClick" afterEffect="1"/>
                                        <p:tgtEl>
                                          <p:spTgt spid="436226">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36226">
                                            <p:txEl>
                                              <p:pRg st="4" end="4"/>
                                            </p:txEl>
                                          </p:spTgt>
                                        </p:tgtEl>
                                        <p:attrNameLst>
                                          <p:attrName>style.visibility</p:attrName>
                                        </p:attrNameLst>
                                      </p:cBhvr>
                                      <p:to>
                                        <p:strVal val="visible"/>
                                      </p:to>
                                    </p:set>
                                    <p:animEffect transition="in" filter="dissolve">
                                      <p:cBhvr>
                                        <p:cTn id="27" dur="500"/>
                                        <p:tgtEl>
                                          <p:spTgt spid="436226">
                                            <p:txEl>
                                              <p:pRg st="4" end="4"/>
                                            </p:txEl>
                                          </p:spTgt>
                                        </p:tgtEl>
                                      </p:cBhvr>
                                    </p:animEffect>
                                  </p:childTnLst>
                                  <p:subTnLst>
                                    <p:animClr>
                                      <p:cBhvr override="childStyle">
                                        <p:cTn dur="1" fill="hold" display="0" masterRel="nextClick" afterEffect="1"/>
                                        <p:tgtEl>
                                          <p:spTgt spid="436226">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6" grpId="0" build="p" bldLvl="2"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collective behavior </a:t>
            </a:r>
            <a:endParaRPr lang="en-US" dirty="0"/>
          </a:p>
        </p:txBody>
      </p:sp>
      <p:sp>
        <p:nvSpPr>
          <p:cNvPr id="3" name="Content Placeholder 2"/>
          <p:cNvSpPr>
            <a:spLocks noGrp="1"/>
          </p:cNvSpPr>
          <p:nvPr>
            <p:ph sz="quarter" idx="1"/>
          </p:nvPr>
        </p:nvSpPr>
        <p:spPr/>
        <p:txBody>
          <a:bodyPr/>
          <a:lstStyle/>
          <a:p>
            <a:r>
              <a:rPr lang="en-US" dirty="0" smtClean="0"/>
              <a:t>Rumors-</a:t>
            </a:r>
          </a:p>
          <a:p>
            <a:pPr lvl="1"/>
            <a:r>
              <a:rPr lang="en-US" dirty="0" smtClean="0"/>
              <a:t>Unverified information about some topic of interest passed from one person to another </a:t>
            </a:r>
          </a:p>
          <a:p>
            <a:pPr lvl="1"/>
            <a:r>
              <a:rPr lang="en-US" dirty="0" smtClean="0"/>
              <a:t>They thrive on uncertainty and fear</a:t>
            </a:r>
          </a:p>
          <a:p>
            <a:pPr lvl="1"/>
            <a:r>
              <a:rPr lang="en-US" dirty="0" smtClean="0"/>
              <a:t>Short lived and most are of little consequence </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collective behavior </a:t>
            </a:r>
            <a:endParaRPr lang="en-US" dirty="0"/>
          </a:p>
        </p:txBody>
      </p:sp>
      <p:sp>
        <p:nvSpPr>
          <p:cNvPr id="3" name="Content Placeholder 2"/>
          <p:cNvSpPr>
            <a:spLocks noGrp="1"/>
          </p:cNvSpPr>
          <p:nvPr>
            <p:ph sz="quarter" idx="1"/>
          </p:nvPr>
        </p:nvSpPr>
        <p:spPr/>
        <p:txBody>
          <a:bodyPr/>
          <a:lstStyle/>
          <a:p>
            <a:r>
              <a:rPr lang="en-US" dirty="0" smtClean="0"/>
              <a:t>Rumors have been called the lowest, or most basic form of collective behavior</a:t>
            </a:r>
          </a:p>
          <a:p>
            <a:endParaRPr lang="en-US" dirty="0" smtClean="0"/>
          </a:p>
          <a:p>
            <a:r>
              <a:rPr lang="en-US" dirty="0" smtClean="0"/>
              <a:t>Although rumors tend to change over time , many people still believe that they are true even when there is evidence to change their minds </a:t>
            </a:r>
          </a:p>
          <a:p>
            <a:pPr lvl="1"/>
            <a:r>
              <a:rPr lang="en-US" dirty="0" smtClean="0"/>
              <a:t>McDonald’s worm burgers </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8274" name="Rectangle 2"/>
          <p:cNvSpPr>
            <a:spLocks noGrp="1" noChangeArrowheads="1"/>
          </p:cNvSpPr>
          <p:nvPr>
            <p:ph type="body" sz="half" idx="1"/>
          </p:nvPr>
        </p:nvSpPr>
        <p:spPr>
          <a:xfrm>
            <a:off x="838200" y="2057400"/>
            <a:ext cx="7924800" cy="4191000"/>
          </a:xfrm>
          <a:noFill/>
          <a:ln/>
        </p:spPr>
        <p:txBody>
          <a:bodyPr/>
          <a:lstStyle/>
          <a:p>
            <a:pPr>
              <a:lnSpc>
                <a:spcPct val="170000"/>
              </a:lnSpc>
              <a:buFont typeface="Wingdings" pitchFamily="2" charset="2"/>
              <a:buNone/>
            </a:pPr>
            <a:r>
              <a:rPr lang="en-US">
                <a:cs typeface="Times New Roman" pitchFamily="18" charset="0"/>
              </a:rPr>
              <a:t>Panics and Mass Hysteria</a:t>
            </a:r>
          </a:p>
          <a:p>
            <a:pPr>
              <a:lnSpc>
                <a:spcPct val="170000"/>
              </a:lnSpc>
            </a:pPr>
            <a:r>
              <a:rPr lang="en-US">
                <a:cs typeface="Times New Roman" pitchFamily="18" charset="0"/>
              </a:rPr>
              <a:t>The Classic Panic</a:t>
            </a:r>
          </a:p>
          <a:p>
            <a:pPr>
              <a:lnSpc>
                <a:spcPct val="170000"/>
              </a:lnSpc>
            </a:pPr>
            <a:r>
              <a:rPr lang="en-US">
                <a:cs typeface="Times New Roman" pitchFamily="18" charset="0"/>
              </a:rPr>
              <a:t>The Occurrence of Panics</a:t>
            </a:r>
          </a:p>
          <a:p>
            <a:pPr>
              <a:lnSpc>
                <a:spcPct val="170000"/>
              </a:lnSpc>
            </a:pPr>
            <a:r>
              <a:rPr lang="en-US">
                <a:cs typeface="Times New Roman" pitchFamily="18" charset="0"/>
              </a:rPr>
              <a:t>Not Everyone Panics</a:t>
            </a:r>
          </a:p>
        </p:txBody>
      </p:sp>
      <p:sp>
        <p:nvSpPr>
          <p:cNvPr id="438275" name="Text Box 3"/>
          <p:cNvSpPr txBox="1">
            <a:spLocks noChangeArrowheads="1"/>
          </p:cNvSpPr>
          <p:nvPr/>
        </p:nvSpPr>
        <p:spPr bwMode="auto">
          <a:xfrm>
            <a:off x="838200" y="0"/>
            <a:ext cx="80010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Forms of Collective Behavior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8274">
                                            <p:txEl>
                                              <p:pRg st="0" end="0"/>
                                            </p:txEl>
                                          </p:spTgt>
                                        </p:tgtEl>
                                        <p:attrNameLst>
                                          <p:attrName>style.visibility</p:attrName>
                                        </p:attrNameLst>
                                      </p:cBhvr>
                                      <p:to>
                                        <p:strVal val="visible"/>
                                      </p:to>
                                    </p:set>
                                    <p:animEffect transition="in" filter="dissolve">
                                      <p:cBhvr>
                                        <p:cTn id="7" dur="500"/>
                                        <p:tgtEl>
                                          <p:spTgt spid="438274">
                                            <p:txEl>
                                              <p:pRg st="0" end="0"/>
                                            </p:txEl>
                                          </p:spTgt>
                                        </p:tgtEl>
                                      </p:cBhvr>
                                    </p:animEffect>
                                  </p:childTnLst>
                                  <p:subTnLst>
                                    <p:animClr>
                                      <p:cBhvr override="childStyle">
                                        <p:cTn dur="1" fill="hold" display="0" masterRel="nextClick" afterEffect="1"/>
                                        <p:tgtEl>
                                          <p:spTgt spid="438274">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8274">
                                            <p:txEl>
                                              <p:pRg st="1" end="1"/>
                                            </p:txEl>
                                          </p:spTgt>
                                        </p:tgtEl>
                                        <p:attrNameLst>
                                          <p:attrName>style.visibility</p:attrName>
                                        </p:attrNameLst>
                                      </p:cBhvr>
                                      <p:to>
                                        <p:strVal val="visible"/>
                                      </p:to>
                                    </p:set>
                                    <p:animEffect transition="in" filter="dissolve">
                                      <p:cBhvr>
                                        <p:cTn id="12" dur="500"/>
                                        <p:tgtEl>
                                          <p:spTgt spid="438274">
                                            <p:txEl>
                                              <p:pRg st="1" end="1"/>
                                            </p:txEl>
                                          </p:spTgt>
                                        </p:tgtEl>
                                      </p:cBhvr>
                                    </p:animEffect>
                                  </p:childTnLst>
                                  <p:subTnLst>
                                    <p:animClr>
                                      <p:cBhvr override="childStyle">
                                        <p:cTn dur="1" fill="hold" display="0" masterRel="nextClick" afterEffect="1"/>
                                        <p:tgtEl>
                                          <p:spTgt spid="438274">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8274">
                                            <p:txEl>
                                              <p:pRg st="2" end="2"/>
                                            </p:txEl>
                                          </p:spTgt>
                                        </p:tgtEl>
                                        <p:attrNameLst>
                                          <p:attrName>style.visibility</p:attrName>
                                        </p:attrNameLst>
                                      </p:cBhvr>
                                      <p:to>
                                        <p:strVal val="visible"/>
                                      </p:to>
                                    </p:set>
                                    <p:animEffect transition="in" filter="dissolve">
                                      <p:cBhvr>
                                        <p:cTn id="17" dur="500"/>
                                        <p:tgtEl>
                                          <p:spTgt spid="438274">
                                            <p:txEl>
                                              <p:pRg st="2" end="2"/>
                                            </p:txEl>
                                          </p:spTgt>
                                        </p:tgtEl>
                                      </p:cBhvr>
                                    </p:animEffect>
                                  </p:childTnLst>
                                  <p:subTnLst>
                                    <p:animClr>
                                      <p:cBhvr override="childStyle">
                                        <p:cTn dur="1" fill="hold" display="0" masterRel="nextClick" afterEffect="1"/>
                                        <p:tgtEl>
                                          <p:spTgt spid="438274">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38274">
                                            <p:txEl>
                                              <p:pRg st="3" end="3"/>
                                            </p:txEl>
                                          </p:spTgt>
                                        </p:tgtEl>
                                        <p:attrNameLst>
                                          <p:attrName>style.visibility</p:attrName>
                                        </p:attrNameLst>
                                      </p:cBhvr>
                                      <p:to>
                                        <p:strVal val="visible"/>
                                      </p:to>
                                    </p:set>
                                    <p:animEffect transition="in" filter="dissolve">
                                      <p:cBhvr>
                                        <p:cTn id="22" dur="500"/>
                                        <p:tgtEl>
                                          <p:spTgt spid="438274">
                                            <p:txEl>
                                              <p:pRg st="3" end="3"/>
                                            </p:txEl>
                                          </p:spTgt>
                                        </p:tgtEl>
                                      </p:cBhvr>
                                    </p:animEffect>
                                  </p:childTnLst>
                                  <p:subTnLst>
                                    <p:animClr>
                                      <p:cBhvr override="childStyle">
                                        <p:cTn dur="1" fill="hold" display="0" masterRel="nextClick" afterEffect="1"/>
                                        <p:tgtEl>
                                          <p:spTgt spid="438274">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4" grpId="0" build="p" bldLvl="2"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collective behavior </a:t>
            </a:r>
            <a:endParaRPr lang="en-US" dirty="0"/>
          </a:p>
        </p:txBody>
      </p:sp>
      <p:sp>
        <p:nvSpPr>
          <p:cNvPr id="3" name="Content Placeholder 2"/>
          <p:cNvSpPr>
            <a:spLocks noGrp="1"/>
          </p:cNvSpPr>
          <p:nvPr>
            <p:ph sz="quarter" idx="1"/>
          </p:nvPr>
        </p:nvSpPr>
        <p:spPr/>
        <p:txBody>
          <a:bodyPr/>
          <a:lstStyle/>
          <a:p>
            <a:r>
              <a:rPr lang="en-US" dirty="0" smtClean="0"/>
              <a:t>Panics </a:t>
            </a:r>
          </a:p>
          <a:p>
            <a:pPr lvl="1"/>
            <a:r>
              <a:rPr lang="en-US" dirty="0" smtClean="0"/>
              <a:t>People become so fearful that they cannot function normally and may flee a situation they see as threatening </a:t>
            </a:r>
          </a:p>
          <a:p>
            <a:pPr lvl="1"/>
            <a:endParaRPr lang="en-US" dirty="0" smtClean="0"/>
          </a:p>
          <a:p>
            <a:pPr lvl="2"/>
            <a:r>
              <a:rPr lang="en-US" dirty="0" smtClean="0"/>
              <a:t>Financial panic- stock market crashing</a:t>
            </a:r>
          </a:p>
          <a:p>
            <a:pPr lvl="2">
              <a:buNone/>
            </a:pPr>
            <a:r>
              <a:rPr lang="en-US" dirty="0" smtClean="0"/>
              <a:t> </a:t>
            </a:r>
          </a:p>
          <a:p>
            <a:pPr lvl="2">
              <a:buNone/>
            </a:pP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collective behavior </a:t>
            </a:r>
            <a:endParaRPr lang="en-US" dirty="0"/>
          </a:p>
        </p:txBody>
      </p:sp>
      <p:sp>
        <p:nvSpPr>
          <p:cNvPr id="3" name="Content Placeholder 2"/>
          <p:cNvSpPr>
            <a:spLocks noGrp="1"/>
          </p:cNvSpPr>
          <p:nvPr>
            <p:ph sz="quarter" idx="1"/>
          </p:nvPr>
        </p:nvSpPr>
        <p:spPr/>
        <p:txBody>
          <a:bodyPr/>
          <a:lstStyle/>
          <a:p>
            <a:r>
              <a:rPr lang="en-US" dirty="0" smtClean="0"/>
              <a:t>Moral panics</a:t>
            </a:r>
          </a:p>
          <a:p>
            <a:pPr lvl="1"/>
            <a:r>
              <a:rPr lang="en-US" dirty="0" smtClean="0"/>
              <a:t>Occur when large numbers of people become concerned, even fearful, about some behavior that they believe threatens morality </a:t>
            </a:r>
          </a:p>
          <a:p>
            <a:pPr lvl="2"/>
            <a:r>
              <a:rPr lang="en-US" dirty="0" smtClean="0"/>
              <a:t>Center on a sense of danger</a:t>
            </a:r>
          </a:p>
          <a:p>
            <a:pPr lvl="2"/>
            <a:r>
              <a:rPr lang="en-US" dirty="0" smtClean="0"/>
              <a:t>Thrive on uncertainty, fear and anxiety </a:t>
            </a:r>
          </a:p>
          <a:p>
            <a:pPr lvl="3"/>
            <a:r>
              <a:rPr lang="en-US" dirty="0" smtClean="0"/>
              <a:t>Stranger kidnappings and satanic cults </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collective behavior </a:t>
            </a:r>
            <a:endParaRPr lang="en-US" dirty="0"/>
          </a:p>
        </p:txBody>
      </p:sp>
      <p:sp>
        <p:nvSpPr>
          <p:cNvPr id="3" name="Content Placeholder 2"/>
          <p:cNvSpPr>
            <a:spLocks noGrp="1"/>
          </p:cNvSpPr>
          <p:nvPr>
            <p:ph sz="quarter" idx="1"/>
          </p:nvPr>
        </p:nvSpPr>
        <p:spPr/>
        <p:txBody>
          <a:bodyPr/>
          <a:lstStyle/>
          <a:p>
            <a:r>
              <a:rPr lang="en-US" dirty="0" smtClean="0"/>
              <a:t>Mass hysteria </a:t>
            </a:r>
          </a:p>
          <a:p>
            <a:pPr lvl="1"/>
            <a:r>
              <a:rPr lang="en-US" dirty="0" smtClean="0"/>
              <a:t>An imagined threat causes physical symptoms among large numbers of people</a:t>
            </a:r>
          </a:p>
          <a:p>
            <a:pPr lvl="2"/>
            <a:r>
              <a:rPr lang="en-US" dirty="0" smtClean="0"/>
              <a:t>Nausea, dizziness, fainting  </a:t>
            </a:r>
          </a:p>
          <a:p>
            <a:pPr lvl="2"/>
            <a:r>
              <a:rPr lang="en-US" dirty="0" smtClean="0"/>
              <a:t>Participants make themselves sick with worry over rumors</a:t>
            </a:r>
          </a:p>
          <a:p>
            <a:pPr lvl="3"/>
            <a:r>
              <a:rPr lang="en-US" dirty="0" smtClean="0"/>
              <a:t>Food poisoning </a:t>
            </a:r>
          </a:p>
          <a:p>
            <a:pPr lvl="3"/>
            <a:r>
              <a:rPr lang="en-US" dirty="0" smtClean="0"/>
              <a:t>Poisonous bugs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smtClean="0"/>
              <a:t>everybody</a:t>
            </a:r>
          </a:p>
        </p:txBody>
      </p:sp>
      <p:sp>
        <p:nvSpPr>
          <p:cNvPr id="26628"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CD27CC4-E2C8-459A-84D2-B5CFF067D66F}" type="slidenum">
              <a:rPr lang="en-US" smtClean="0"/>
              <a:pPr fontAlgn="base">
                <a:spcBef>
                  <a:spcPct val="0"/>
                </a:spcBef>
                <a:spcAft>
                  <a:spcPct val="0"/>
                </a:spcAft>
                <a:defRPr/>
              </a:pPr>
              <a:t>11</a:t>
            </a:fld>
            <a:endParaRPr lang="en-US" smtClean="0"/>
          </a:p>
        </p:txBody>
      </p:sp>
      <p:sp>
        <p:nvSpPr>
          <p:cNvPr id="11267" name="Rectangle 3"/>
          <p:cNvSpPr>
            <a:spLocks noGrp="1" noChangeArrowheads="1"/>
          </p:cNvSpPr>
          <p:nvPr>
            <p:ph sz="quarter" idx="1"/>
          </p:nvPr>
        </p:nvSpPr>
        <p:spPr/>
        <p:txBody>
          <a:bodyPr/>
          <a:lstStyle/>
          <a:p>
            <a:pPr eaLnBrk="1" hangingPunct="1"/>
            <a:r>
              <a:rPr lang="en-US" smtClean="0"/>
              <a:t>To sociologists everybody is deviant, whether you have committed murder or you have jaywalked everyone has violated a rule at one time or another</a:t>
            </a:r>
          </a:p>
          <a:p>
            <a:pPr eaLnBrk="1" hangingPunct="1"/>
            <a:endParaRPr lang="en-US" smtClean="0"/>
          </a:p>
          <a:p>
            <a:pPr lvl="1" eaLnBrk="1" hangingPunct="1"/>
            <a:r>
              <a:rPr lang="en-US" smtClean="0"/>
              <a:t>This brings us back to Goffman and stigma and Master status </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22" name="Rectangle 2"/>
          <p:cNvSpPr>
            <a:spLocks noGrp="1" noChangeArrowheads="1"/>
          </p:cNvSpPr>
          <p:nvPr>
            <p:ph type="body" sz="half" idx="1"/>
          </p:nvPr>
        </p:nvSpPr>
        <p:spPr>
          <a:xfrm>
            <a:off x="838200" y="2133600"/>
            <a:ext cx="8305800" cy="4572000"/>
          </a:xfrm>
          <a:noFill/>
          <a:ln/>
        </p:spPr>
        <p:txBody>
          <a:bodyPr/>
          <a:lstStyle/>
          <a:p>
            <a:pPr>
              <a:lnSpc>
                <a:spcPct val="180000"/>
              </a:lnSpc>
            </a:pPr>
            <a:r>
              <a:rPr lang="en-US">
                <a:cs typeface="Times New Roman" pitchFamily="18" charset="0"/>
              </a:rPr>
              <a:t>Mass Hysteria</a:t>
            </a:r>
          </a:p>
          <a:p>
            <a:pPr>
              <a:lnSpc>
                <a:spcPct val="180000"/>
              </a:lnSpc>
            </a:pPr>
            <a:r>
              <a:rPr lang="en-US">
                <a:cs typeface="Times New Roman" pitchFamily="18" charset="0"/>
              </a:rPr>
              <a:t>Moral Panics</a:t>
            </a:r>
          </a:p>
          <a:p>
            <a:pPr>
              <a:lnSpc>
                <a:spcPct val="180000"/>
              </a:lnSpc>
            </a:pPr>
            <a:r>
              <a:rPr lang="en-US">
                <a:cs typeface="Times New Roman" pitchFamily="18" charset="0"/>
              </a:rPr>
              <a:t>Fads and Fashions</a:t>
            </a:r>
          </a:p>
          <a:p>
            <a:pPr>
              <a:lnSpc>
                <a:spcPct val="180000"/>
              </a:lnSpc>
            </a:pPr>
            <a:r>
              <a:rPr lang="en-US">
                <a:cs typeface="Times New Roman" pitchFamily="18" charset="0"/>
              </a:rPr>
              <a:t>Urban Legends</a:t>
            </a:r>
          </a:p>
        </p:txBody>
      </p:sp>
      <p:sp>
        <p:nvSpPr>
          <p:cNvPr id="440323" name="Text Box 3"/>
          <p:cNvSpPr txBox="1">
            <a:spLocks noChangeArrowheads="1"/>
          </p:cNvSpPr>
          <p:nvPr/>
        </p:nvSpPr>
        <p:spPr bwMode="auto">
          <a:xfrm>
            <a:off x="838200" y="0"/>
            <a:ext cx="80010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Forms of Collective Behavior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22">
                                            <p:txEl>
                                              <p:pRg st="0" end="0"/>
                                            </p:txEl>
                                          </p:spTgt>
                                        </p:tgtEl>
                                        <p:attrNameLst>
                                          <p:attrName>style.visibility</p:attrName>
                                        </p:attrNameLst>
                                      </p:cBhvr>
                                      <p:to>
                                        <p:strVal val="visible"/>
                                      </p:to>
                                    </p:set>
                                    <p:animEffect transition="in" filter="dissolve">
                                      <p:cBhvr>
                                        <p:cTn id="7" dur="500"/>
                                        <p:tgtEl>
                                          <p:spTgt spid="440322">
                                            <p:txEl>
                                              <p:pRg st="0" end="0"/>
                                            </p:txEl>
                                          </p:spTgt>
                                        </p:tgtEl>
                                      </p:cBhvr>
                                    </p:animEffect>
                                  </p:childTnLst>
                                  <p:subTnLst>
                                    <p:animClr>
                                      <p:cBhvr override="childStyle">
                                        <p:cTn dur="1" fill="hold" display="0" masterRel="nextClick" afterEffect="1"/>
                                        <p:tgtEl>
                                          <p:spTgt spid="440322">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22">
                                            <p:txEl>
                                              <p:pRg st="1" end="1"/>
                                            </p:txEl>
                                          </p:spTgt>
                                        </p:tgtEl>
                                        <p:attrNameLst>
                                          <p:attrName>style.visibility</p:attrName>
                                        </p:attrNameLst>
                                      </p:cBhvr>
                                      <p:to>
                                        <p:strVal val="visible"/>
                                      </p:to>
                                    </p:set>
                                    <p:animEffect transition="in" filter="dissolve">
                                      <p:cBhvr>
                                        <p:cTn id="12" dur="500"/>
                                        <p:tgtEl>
                                          <p:spTgt spid="440322">
                                            <p:txEl>
                                              <p:pRg st="1" end="1"/>
                                            </p:txEl>
                                          </p:spTgt>
                                        </p:tgtEl>
                                      </p:cBhvr>
                                    </p:animEffect>
                                  </p:childTnLst>
                                  <p:subTnLst>
                                    <p:animClr>
                                      <p:cBhvr override="childStyle">
                                        <p:cTn dur="1" fill="hold" display="0" masterRel="nextClick" afterEffect="1"/>
                                        <p:tgtEl>
                                          <p:spTgt spid="440322">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22">
                                            <p:txEl>
                                              <p:pRg st="2" end="2"/>
                                            </p:txEl>
                                          </p:spTgt>
                                        </p:tgtEl>
                                        <p:attrNameLst>
                                          <p:attrName>style.visibility</p:attrName>
                                        </p:attrNameLst>
                                      </p:cBhvr>
                                      <p:to>
                                        <p:strVal val="visible"/>
                                      </p:to>
                                    </p:set>
                                    <p:animEffect transition="in" filter="dissolve">
                                      <p:cBhvr>
                                        <p:cTn id="17" dur="500"/>
                                        <p:tgtEl>
                                          <p:spTgt spid="440322">
                                            <p:txEl>
                                              <p:pRg st="2" end="2"/>
                                            </p:txEl>
                                          </p:spTgt>
                                        </p:tgtEl>
                                      </p:cBhvr>
                                    </p:animEffect>
                                  </p:childTnLst>
                                  <p:subTnLst>
                                    <p:animClr>
                                      <p:cBhvr override="childStyle">
                                        <p:cTn dur="1" fill="hold" display="0" masterRel="nextClick" afterEffect="1"/>
                                        <p:tgtEl>
                                          <p:spTgt spid="440322">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0322">
                                            <p:txEl>
                                              <p:pRg st="3" end="3"/>
                                            </p:txEl>
                                          </p:spTgt>
                                        </p:tgtEl>
                                        <p:attrNameLst>
                                          <p:attrName>style.visibility</p:attrName>
                                        </p:attrNameLst>
                                      </p:cBhvr>
                                      <p:to>
                                        <p:strVal val="visible"/>
                                      </p:to>
                                    </p:set>
                                    <p:animEffect transition="in" filter="dissolve">
                                      <p:cBhvr>
                                        <p:cTn id="22" dur="500"/>
                                        <p:tgtEl>
                                          <p:spTgt spid="440322">
                                            <p:txEl>
                                              <p:pRg st="3" end="3"/>
                                            </p:txEl>
                                          </p:spTgt>
                                        </p:tgtEl>
                                      </p:cBhvr>
                                    </p:animEffect>
                                  </p:childTnLst>
                                  <p:subTnLst>
                                    <p:animClr>
                                      <p:cBhvr override="childStyle">
                                        <p:cTn dur="1" fill="hold" display="0" masterRel="nextClick" afterEffect="1"/>
                                        <p:tgtEl>
                                          <p:spTgt spid="440322">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2" grpId="0" build="p" bldLvl="2"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Fads </a:t>
            </a:r>
            <a:endParaRPr lang="en-US" dirty="0"/>
          </a:p>
        </p:txBody>
      </p:sp>
      <p:sp>
        <p:nvSpPr>
          <p:cNvPr id="3" name="Content Placeholder 2"/>
          <p:cNvSpPr>
            <a:spLocks noGrp="1"/>
          </p:cNvSpPr>
          <p:nvPr>
            <p:ph sz="quarter" idx="1"/>
          </p:nvPr>
        </p:nvSpPr>
        <p:spPr/>
        <p:txBody>
          <a:bodyPr/>
          <a:lstStyle/>
          <a:p>
            <a:r>
              <a:rPr lang="en-US" dirty="0" smtClean="0"/>
              <a:t>Occur whenever large numbers of people enthusiastically embrace some pattern of behavior </a:t>
            </a:r>
          </a:p>
          <a:p>
            <a:endParaRPr lang="en-US" dirty="0" smtClean="0"/>
          </a:p>
          <a:p>
            <a:r>
              <a:rPr lang="en-US" dirty="0" smtClean="0"/>
              <a:t>These participants want to do or buy whatever it is because everybody else is</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collective behavior </a:t>
            </a:r>
            <a:endParaRPr lang="en-US" dirty="0"/>
          </a:p>
        </p:txBody>
      </p:sp>
      <p:sp>
        <p:nvSpPr>
          <p:cNvPr id="3" name="Content Placeholder 2"/>
          <p:cNvSpPr>
            <a:spLocks noGrp="1"/>
          </p:cNvSpPr>
          <p:nvPr>
            <p:ph sz="quarter" idx="1"/>
          </p:nvPr>
        </p:nvSpPr>
        <p:spPr/>
        <p:txBody>
          <a:bodyPr/>
          <a:lstStyle/>
          <a:p>
            <a:r>
              <a:rPr lang="en-US" dirty="0" smtClean="0"/>
              <a:t>Fads </a:t>
            </a:r>
          </a:p>
          <a:p>
            <a:pPr lvl="1"/>
            <a:r>
              <a:rPr lang="en-US" dirty="0" smtClean="0"/>
              <a:t>Appears suddenly and spread by imitation </a:t>
            </a:r>
          </a:p>
          <a:p>
            <a:pPr lvl="2"/>
            <a:r>
              <a:rPr lang="en-US" dirty="0" smtClean="0"/>
              <a:t>Food and diet fads</a:t>
            </a:r>
          </a:p>
          <a:p>
            <a:pPr lvl="2"/>
            <a:r>
              <a:rPr lang="en-US" dirty="0" smtClean="0"/>
              <a:t>Child rearing fads </a:t>
            </a:r>
          </a:p>
          <a:p>
            <a:pPr lvl="2"/>
            <a:r>
              <a:rPr lang="en-US" dirty="0" smtClean="0"/>
              <a:t>Toy fads</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collective behavior </a:t>
            </a:r>
            <a:endParaRPr lang="en-US" dirty="0"/>
          </a:p>
        </p:txBody>
      </p:sp>
      <p:sp>
        <p:nvSpPr>
          <p:cNvPr id="3" name="Content Placeholder 2"/>
          <p:cNvSpPr>
            <a:spLocks noGrp="1"/>
          </p:cNvSpPr>
          <p:nvPr>
            <p:ph sz="quarter" idx="1"/>
          </p:nvPr>
        </p:nvSpPr>
        <p:spPr/>
        <p:txBody>
          <a:bodyPr/>
          <a:lstStyle/>
          <a:p>
            <a:r>
              <a:rPr lang="en-US" dirty="0" smtClean="0"/>
              <a:t>Fashion- </a:t>
            </a:r>
          </a:p>
          <a:p>
            <a:pPr lvl="1"/>
            <a:r>
              <a:rPr lang="en-US" dirty="0" smtClean="0"/>
              <a:t>This happens when a fad last</a:t>
            </a:r>
          </a:p>
          <a:p>
            <a:pPr lvl="1"/>
            <a:r>
              <a:rPr lang="en-US" dirty="0" smtClean="0"/>
              <a:t>Clothing </a:t>
            </a:r>
          </a:p>
          <a:p>
            <a:pPr lvl="1"/>
            <a:r>
              <a:rPr lang="en-US" dirty="0" smtClean="0"/>
              <a:t>Furniture </a:t>
            </a:r>
          </a:p>
          <a:p>
            <a:pPr lvl="1"/>
            <a:r>
              <a:rPr lang="en-US" dirty="0" smtClean="0"/>
              <a:t>Hairstyles </a:t>
            </a:r>
          </a:p>
          <a:p>
            <a:pPr lvl="1"/>
            <a:r>
              <a:rPr lang="en-US" dirty="0" smtClean="0"/>
              <a:t>Common expressions </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collective behavior </a:t>
            </a:r>
            <a:endParaRPr lang="en-US" dirty="0"/>
          </a:p>
        </p:txBody>
      </p:sp>
      <p:sp>
        <p:nvSpPr>
          <p:cNvPr id="3" name="Content Placeholder 2"/>
          <p:cNvSpPr>
            <a:spLocks noGrp="1"/>
          </p:cNvSpPr>
          <p:nvPr>
            <p:ph sz="quarter" idx="1"/>
          </p:nvPr>
        </p:nvSpPr>
        <p:spPr/>
        <p:txBody>
          <a:bodyPr/>
          <a:lstStyle/>
          <a:p>
            <a:r>
              <a:rPr lang="en-US" dirty="0" smtClean="0"/>
              <a:t>Urban legends </a:t>
            </a:r>
          </a:p>
          <a:p>
            <a:pPr lvl="1"/>
            <a:r>
              <a:rPr lang="en-US" dirty="0" smtClean="0"/>
              <a:t>Stories with an ironic twist that sound realistic but are false. </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 collective behavior really “odd”?</a:t>
            </a:r>
            <a:endParaRPr lang="en-US" dirty="0"/>
          </a:p>
        </p:txBody>
      </p:sp>
      <p:sp>
        <p:nvSpPr>
          <p:cNvPr id="3" name="Content Placeholder 2"/>
          <p:cNvSpPr>
            <a:spLocks noGrp="1"/>
          </p:cNvSpPr>
          <p:nvPr>
            <p:ph sz="quarter" idx="1"/>
          </p:nvPr>
        </p:nvSpPr>
        <p:spPr/>
        <p:txBody>
          <a:bodyPr/>
          <a:lstStyle/>
          <a:p>
            <a:r>
              <a:rPr lang="en-US" dirty="0" smtClean="0"/>
              <a:t>There is an important difference in calling an </a:t>
            </a:r>
            <a:r>
              <a:rPr lang="en-US" i="1" dirty="0" smtClean="0"/>
              <a:t>episode </a:t>
            </a:r>
            <a:r>
              <a:rPr lang="en-US" dirty="0" smtClean="0"/>
              <a:t>“violent and terrible” and calling the </a:t>
            </a:r>
            <a:r>
              <a:rPr lang="en-US" i="1" dirty="0" smtClean="0"/>
              <a:t>participants </a:t>
            </a:r>
            <a:r>
              <a:rPr lang="en-US" dirty="0" smtClean="0"/>
              <a:t>“violent and terrible”</a:t>
            </a:r>
          </a:p>
          <a:p>
            <a:pPr lvl="1"/>
            <a:endParaRPr lang="en-US" dirty="0" smtClean="0"/>
          </a:p>
          <a:p>
            <a:pPr lvl="1"/>
            <a:r>
              <a:rPr lang="en-US" dirty="0" smtClean="0"/>
              <a:t>Most collective behavior theories start with the assumption that participants are normal people</a:t>
            </a:r>
          </a:p>
          <a:p>
            <a:pPr lvl="1"/>
            <a:endParaRPr lang="en-US" dirty="0" smtClean="0"/>
          </a:p>
          <a:p>
            <a:pPr lvl="1"/>
            <a:r>
              <a:rPr lang="en-US" dirty="0" smtClean="0"/>
              <a:t>All of them recognize that the behavior would not </a:t>
            </a:r>
            <a:r>
              <a:rPr lang="en-US" smtClean="0"/>
              <a:t>have occurred </a:t>
            </a:r>
            <a:r>
              <a:rPr lang="en-US" dirty="0" smtClean="0"/>
              <a:t>under different </a:t>
            </a:r>
            <a:r>
              <a:rPr lang="en-US" smtClean="0"/>
              <a:t>circumstances  </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smtClean="0"/>
              <a:t>Social movements </a:t>
            </a:r>
          </a:p>
        </p:txBody>
      </p:sp>
      <p:sp>
        <p:nvSpPr>
          <p:cNvPr id="78851" name="Content Placeholder 2"/>
          <p:cNvSpPr>
            <a:spLocks noGrp="1"/>
          </p:cNvSpPr>
          <p:nvPr>
            <p:ph sz="quarter" idx="1"/>
          </p:nvPr>
        </p:nvSpPr>
        <p:spPr>
          <a:xfrm>
            <a:off x="457200" y="1219200"/>
            <a:ext cx="8229600" cy="4937125"/>
          </a:xfrm>
        </p:spPr>
        <p:txBody>
          <a:bodyPr>
            <a:normAutofit fontScale="92500" lnSpcReduction="10000"/>
          </a:bodyPr>
          <a:lstStyle/>
          <a:p>
            <a:pPr eaLnBrk="1" hangingPunct="1"/>
            <a:r>
              <a:rPr lang="en-US" smtClean="0"/>
              <a:t>When a group of people organize to attempt to encourage or resist some type of social change </a:t>
            </a:r>
          </a:p>
          <a:p>
            <a:pPr eaLnBrk="1" hangingPunct="1"/>
            <a:endParaRPr lang="en-US" smtClean="0"/>
          </a:p>
          <a:p>
            <a:pPr eaLnBrk="1" hangingPunct="1"/>
            <a:r>
              <a:rPr lang="en-US" smtClean="0"/>
              <a:t>People with little or no political power join together in order to acquire some </a:t>
            </a:r>
          </a:p>
          <a:p>
            <a:pPr eaLnBrk="1" hangingPunct="1"/>
            <a:endParaRPr lang="en-US" smtClean="0"/>
          </a:p>
          <a:p>
            <a:pPr eaLnBrk="1" hangingPunct="1"/>
            <a:r>
              <a:rPr lang="en-US" smtClean="0"/>
              <a:t>A social movement is rarely represented by just one organization.</a:t>
            </a:r>
          </a:p>
          <a:p>
            <a:pPr lvl="1" eaLnBrk="1" hangingPunct="1"/>
            <a:r>
              <a:rPr lang="en-US" smtClean="0"/>
              <a:t>A movement includes any individuals or groups working toward some common goal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Social movements </a:t>
            </a:r>
          </a:p>
        </p:txBody>
      </p:sp>
      <p:sp>
        <p:nvSpPr>
          <p:cNvPr id="79875" name="Content Placeholder 2"/>
          <p:cNvSpPr>
            <a:spLocks noGrp="1"/>
          </p:cNvSpPr>
          <p:nvPr>
            <p:ph sz="quarter" idx="1"/>
          </p:nvPr>
        </p:nvSpPr>
        <p:spPr>
          <a:xfrm>
            <a:off x="457200" y="1219200"/>
            <a:ext cx="8229600" cy="4937125"/>
          </a:xfrm>
        </p:spPr>
        <p:txBody>
          <a:bodyPr>
            <a:normAutofit fontScale="92500" lnSpcReduction="10000"/>
          </a:bodyPr>
          <a:lstStyle/>
          <a:p>
            <a:r>
              <a:rPr lang="en-US" smtClean="0"/>
              <a:t>Make it possible for citizens to change policies created by elected officials that do not follow their own oaths </a:t>
            </a:r>
          </a:p>
          <a:p>
            <a:endParaRPr lang="en-US" smtClean="0"/>
          </a:p>
          <a:p>
            <a:r>
              <a:rPr lang="en-US" smtClean="0"/>
              <a:t>Some social movements are trying to better society while others try to oppress and exclude </a:t>
            </a:r>
          </a:p>
          <a:p>
            <a:endParaRPr lang="en-US" smtClean="0"/>
          </a:p>
          <a:p>
            <a:r>
              <a:rPr lang="en-US" i="1" smtClean="0"/>
              <a:t>What all social movements have in common though is the desire by ordinary citizens to have a say in the operation of their society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t>Social movements </a:t>
            </a:r>
          </a:p>
        </p:txBody>
      </p:sp>
      <p:sp>
        <p:nvSpPr>
          <p:cNvPr id="80899" name="Content Placeholder 2"/>
          <p:cNvSpPr>
            <a:spLocks noGrp="1"/>
          </p:cNvSpPr>
          <p:nvPr>
            <p:ph sz="quarter" idx="1"/>
          </p:nvPr>
        </p:nvSpPr>
        <p:spPr>
          <a:xfrm>
            <a:off x="457200" y="1219200"/>
            <a:ext cx="8229600" cy="4937125"/>
          </a:xfrm>
        </p:spPr>
        <p:txBody>
          <a:bodyPr/>
          <a:lstStyle/>
          <a:p>
            <a:pPr eaLnBrk="1" hangingPunct="1"/>
            <a:r>
              <a:rPr lang="en-US" dirty="0" smtClean="0"/>
              <a:t>Some sociologists call social movements “collective action” instead of “collective behavior”.</a:t>
            </a:r>
          </a:p>
          <a:p>
            <a:pPr eaLnBrk="1" hangingPunct="1">
              <a:buNone/>
            </a:pPr>
            <a:endParaRPr lang="en-US" dirty="0" smtClean="0"/>
          </a:p>
          <a:p>
            <a:pPr lvl="1" eaLnBrk="1" hangingPunct="1"/>
            <a:r>
              <a:rPr lang="en-US" dirty="0" smtClean="0"/>
              <a:t>They argue that social movements really aren’t the same as other kinds of collective behavior </a:t>
            </a:r>
          </a:p>
          <a:p>
            <a:pPr lvl="1" eaLnBrk="1" hangingPunct="1"/>
            <a:endParaRPr lang="en-US" dirty="0" smtClean="0"/>
          </a:p>
          <a:p>
            <a:pPr lvl="1" eaLnBrk="1" hangingPunct="1"/>
            <a:r>
              <a:rPr lang="en-US" dirty="0" smtClean="0"/>
              <a:t>Others call them a form of collective behavior.</a:t>
            </a:r>
          </a:p>
          <a:p>
            <a:pPr lvl="2" eaLnBrk="1" hangingPunct="1"/>
            <a:r>
              <a:rPr lang="en-US" dirty="0" smtClean="0"/>
              <a:t>The similarities out weigh the differences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62" name="Rectangle 2"/>
          <p:cNvSpPr>
            <a:spLocks noGrp="1" noChangeArrowheads="1"/>
          </p:cNvSpPr>
          <p:nvPr>
            <p:ph type="body" sz="half" idx="1"/>
          </p:nvPr>
        </p:nvSpPr>
        <p:spPr>
          <a:xfrm>
            <a:off x="838200" y="2057400"/>
            <a:ext cx="8153400" cy="4419600"/>
          </a:xfrm>
          <a:noFill/>
          <a:ln/>
        </p:spPr>
        <p:txBody>
          <a:bodyPr/>
          <a:lstStyle/>
          <a:p>
            <a:pPr>
              <a:lnSpc>
                <a:spcPct val="180000"/>
              </a:lnSpc>
              <a:buFont typeface="Wingdings" pitchFamily="2" charset="2"/>
              <a:buNone/>
            </a:pPr>
            <a:r>
              <a:rPr lang="en-US">
                <a:cs typeface="Times New Roman" pitchFamily="18" charset="0"/>
              </a:rPr>
              <a:t>Levels of Membership </a:t>
            </a:r>
          </a:p>
          <a:p>
            <a:pPr>
              <a:lnSpc>
                <a:spcPct val="180000"/>
              </a:lnSpc>
            </a:pPr>
            <a:r>
              <a:rPr lang="en-US">
                <a:cs typeface="Times New Roman" pitchFamily="18" charset="0"/>
              </a:rPr>
              <a:t>The Inner Core</a:t>
            </a:r>
          </a:p>
          <a:p>
            <a:pPr>
              <a:lnSpc>
                <a:spcPct val="180000"/>
              </a:lnSpc>
            </a:pPr>
            <a:r>
              <a:rPr lang="en-US">
                <a:cs typeface="Times New Roman" pitchFamily="18" charset="0"/>
              </a:rPr>
              <a:t>The Committed</a:t>
            </a:r>
          </a:p>
          <a:p>
            <a:pPr>
              <a:lnSpc>
                <a:spcPct val="180000"/>
              </a:lnSpc>
            </a:pPr>
            <a:r>
              <a:rPr lang="en-US">
                <a:cs typeface="Times New Roman" pitchFamily="18" charset="0"/>
              </a:rPr>
              <a:t>The Less Committed</a:t>
            </a:r>
          </a:p>
        </p:txBody>
      </p:sp>
      <p:sp>
        <p:nvSpPr>
          <p:cNvPr id="450563" name="Text Box 3"/>
          <p:cNvSpPr txBox="1">
            <a:spLocks noChangeArrowheads="1"/>
          </p:cNvSpPr>
          <p:nvPr/>
        </p:nvSpPr>
        <p:spPr bwMode="auto">
          <a:xfrm>
            <a:off x="838200" y="0"/>
            <a:ext cx="80010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Tactics of Social Movements</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62">
                                            <p:txEl>
                                              <p:pRg st="0" end="0"/>
                                            </p:txEl>
                                          </p:spTgt>
                                        </p:tgtEl>
                                        <p:attrNameLst>
                                          <p:attrName>style.visibility</p:attrName>
                                        </p:attrNameLst>
                                      </p:cBhvr>
                                      <p:to>
                                        <p:strVal val="visible"/>
                                      </p:to>
                                    </p:set>
                                    <p:animEffect transition="in" filter="dissolve">
                                      <p:cBhvr>
                                        <p:cTn id="7" dur="500"/>
                                        <p:tgtEl>
                                          <p:spTgt spid="450562">
                                            <p:txEl>
                                              <p:pRg st="0" end="0"/>
                                            </p:txEl>
                                          </p:spTgt>
                                        </p:tgtEl>
                                      </p:cBhvr>
                                    </p:animEffect>
                                  </p:childTnLst>
                                  <p:subTnLst>
                                    <p:animClr>
                                      <p:cBhvr override="childStyle">
                                        <p:cTn dur="1" fill="hold" display="0" masterRel="nextClick" afterEffect="1"/>
                                        <p:tgtEl>
                                          <p:spTgt spid="450562">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62">
                                            <p:txEl>
                                              <p:pRg st="1" end="1"/>
                                            </p:txEl>
                                          </p:spTgt>
                                        </p:tgtEl>
                                        <p:attrNameLst>
                                          <p:attrName>style.visibility</p:attrName>
                                        </p:attrNameLst>
                                      </p:cBhvr>
                                      <p:to>
                                        <p:strVal val="visible"/>
                                      </p:to>
                                    </p:set>
                                    <p:animEffect transition="in" filter="dissolve">
                                      <p:cBhvr>
                                        <p:cTn id="12" dur="500"/>
                                        <p:tgtEl>
                                          <p:spTgt spid="450562">
                                            <p:txEl>
                                              <p:pRg st="1" end="1"/>
                                            </p:txEl>
                                          </p:spTgt>
                                        </p:tgtEl>
                                      </p:cBhvr>
                                    </p:animEffect>
                                  </p:childTnLst>
                                  <p:subTnLst>
                                    <p:animClr>
                                      <p:cBhvr override="childStyle">
                                        <p:cTn dur="1" fill="hold" display="0" masterRel="nextClick" afterEffect="1"/>
                                        <p:tgtEl>
                                          <p:spTgt spid="450562">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562">
                                            <p:txEl>
                                              <p:pRg st="2" end="2"/>
                                            </p:txEl>
                                          </p:spTgt>
                                        </p:tgtEl>
                                        <p:attrNameLst>
                                          <p:attrName>style.visibility</p:attrName>
                                        </p:attrNameLst>
                                      </p:cBhvr>
                                      <p:to>
                                        <p:strVal val="visible"/>
                                      </p:to>
                                    </p:set>
                                    <p:animEffect transition="in" filter="dissolve">
                                      <p:cBhvr>
                                        <p:cTn id="17" dur="500"/>
                                        <p:tgtEl>
                                          <p:spTgt spid="450562">
                                            <p:txEl>
                                              <p:pRg st="2" end="2"/>
                                            </p:txEl>
                                          </p:spTgt>
                                        </p:tgtEl>
                                      </p:cBhvr>
                                    </p:animEffect>
                                  </p:childTnLst>
                                  <p:subTnLst>
                                    <p:animClr>
                                      <p:cBhvr override="childStyle">
                                        <p:cTn dur="1" fill="hold" display="0" masterRel="nextClick" afterEffect="1"/>
                                        <p:tgtEl>
                                          <p:spTgt spid="450562">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0562">
                                            <p:txEl>
                                              <p:pRg st="3" end="3"/>
                                            </p:txEl>
                                          </p:spTgt>
                                        </p:tgtEl>
                                        <p:attrNameLst>
                                          <p:attrName>style.visibility</p:attrName>
                                        </p:attrNameLst>
                                      </p:cBhvr>
                                      <p:to>
                                        <p:strVal val="visible"/>
                                      </p:to>
                                    </p:set>
                                    <p:animEffect transition="in" filter="dissolve">
                                      <p:cBhvr>
                                        <p:cTn id="22" dur="500"/>
                                        <p:tgtEl>
                                          <p:spTgt spid="450562">
                                            <p:txEl>
                                              <p:pRg st="3" end="3"/>
                                            </p:txEl>
                                          </p:spTgt>
                                        </p:tgtEl>
                                      </p:cBhvr>
                                    </p:animEffect>
                                  </p:childTnLst>
                                  <p:subTnLst>
                                    <p:animClr>
                                      <p:cBhvr override="childStyle">
                                        <p:cTn dur="1" fill="hold" display="0" masterRel="nextClick" afterEffect="1"/>
                                        <p:tgtEl>
                                          <p:spTgt spid="450562">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2"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370" name="Rectangle 2"/>
          <p:cNvSpPr>
            <a:spLocks noGrp="1" noChangeArrowheads="1"/>
          </p:cNvSpPr>
          <p:nvPr>
            <p:ph type="body" sz="half" idx="1"/>
          </p:nvPr>
        </p:nvSpPr>
        <p:spPr>
          <a:xfrm>
            <a:off x="1143000" y="1905000"/>
            <a:ext cx="7772400" cy="4572000"/>
          </a:xfrm>
          <a:noFill/>
          <a:ln/>
        </p:spPr>
        <p:txBody>
          <a:bodyPr/>
          <a:lstStyle/>
          <a:p>
            <a:pPr>
              <a:lnSpc>
                <a:spcPct val="170000"/>
              </a:lnSpc>
            </a:pPr>
            <a:r>
              <a:rPr lang="en-US"/>
              <a:t> Families</a:t>
            </a:r>
          </a:p>
          <a:p>
            <a:pPr>
              <a:lnSpc>
                <a:spcPct val="170000"/>
              </a:lnSpc>
            </a:pPr>
            <a:r>
              <a:rPr lang="en-US"/>
              <a:t> Friends, Neighbors</a:t>
            </a:r>
          </a:p>
          <a:p>
            <a:pPr>
              <a:lnSpc>
                <a:spcPct val="170000"/>
              </a:lnSpc>
            </a:pPr>
            <a:r>
              <a:rPr lang="en-US"/>
              <a:t> Subcultures</a:t>
            </a:r>
          </a:p>
          <a:p>
            <a:pPr>
              <a:lnSpc>
                <a:spcPct val="170000"/>
              </a:lnSpc>
            </a:pPr>
            <a:r>
              <a:rPr lang="en-US"/>
              <a:t> Prison or Freedom?</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93C91846-C30F-46C1-A80E-84B779F08E87}" type="slidenum">
              <a:rPr lang="en-US"/>
              <a:pPr/>
              <a:t>12</a:t>
            </a:fld>
            <a:endParaRPr lang="en-US"/>
          </a:p>
        </p:txBody>
      </p:sp>
      <p:sp>
        <p:nvSpPr>
          <p:cNvPr id="314371" name="Text Box 3"/>
          <p:cNvSpPr txBox="1">
            <a:spLocks noChangeArrowheads="1"/>
          </p:cNvSpPr>
          <p:nvPr/>
        </p:nvSpPr>
        <p:spPr bwMode="auto">
          <a:xfrm>
            <a:off x="1143000" y="0"/>
            <a:ext cx="8001000" cy="1295400"/>
          </a:xfrm>
          <a:prstGeom prst="rect">
            <a:avLst/>
          </a:prstGeom>
          <a:noFill/>
          <a:ln w="9525" algn="ctr">
            <a:noFill/>
            <a:miter lim="800000"/>
            <a:headEnd type="none" w="sm" len="sm"/>
            <a:tailEnd type="none" w="sm" len="sm"/>
          </a:ln>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Symbolic Interactionist Perspective </a:t>
            </a:r>
            <a:r>
              <a:rPr lang="en-US" sz="2400">
                <a:solidFill>
                  <a:srgbClr val="035532"/>
                </a:solidFill>
                <a:effectLst>
                  <a:outerShdw blurRad="38100" dist="38100" dir="2700000" algn="tl">
                    <a:srgbClr val="C0C0C0"/>
                  </a:outerShdw>
                </a:effectLst>
                <a:cs typeface="Times New Roman" pitchFamily="18" charset="0"/>
              </a:rPr>
              <a:t>Differential Association Theory</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4370">
                                            <p:txEl>
                                              <p:pRg st="0" end="0"/>
                                            </p:txEl>
                                          </p:spTgt>
                                        </p:tgtEl>
                                        <p:attrNameLst>
                                          <p:attrName>style.visibility</p:attrName>
                                        </p:attrNameLst>
                                      </p:cBhvr>
                                      <p:to>
                                        <p:strVal val="visible"/>
                                      </p:to>
                                    </p:set>
                                    <p:animEffect transition="in" filter="fade">
                                      <p:cBhvr>
                                        <p:cTn id="7" dur="1000"/>
                                        <p:tgtEl>
                                          <p:spTgt spid="314370">
                                            <p:txEl>
                                              <p:pRg st="0" end="0"/>
                                            </p:txEl>
                                          </p:spTgt>
                                        </p:tgtEl>
                                      </p:cBhvr>
                                    </p:animEffect>
                                    <p:anim calcmode="lin" valueType="num">
                                      <p:cBhvr>
                                        <p:cTn id="8" dur="1000" fill="hold"/>
                                        <p:tgtEl>
                                          <p:spTgt spid="3143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4370">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4370">
                                            <p:txEl>
                                              <p:pRg st="0" end="0"/>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14370">
                                            <p:txEl>
                                              <p:pRg st="1" end="1"/>
                                            </p:txEl>
                                          </p:spTgt>
                                        </p:tgtEl>
                                        <p:attrNameLst>
                                          <p:attrName>style.visibility</p:attrName>
                                        </p:attrNameLst>
                                      </p:cBhvr>
                                      <p:to>
                                        <p:strVal val="visible"/>
                                      </p:to>
                                    </p:set>
                                    <p:animEffect transition="in" filter="fade">
                                      <p:cBhvr>
                                        <p:cTn id="14" dur="1000"/>
                                        <p:tgtEl>
                                          <p:spTgt spid="314370">
                                            <p:txEl>
                                              <p:pRg st="1" end="1"/>
                                            </p:txEl>
                                          </p:spTgt>
                                        </p:tgtEl>
                                      </p:cBhvr>
                                    </p:animEffect>
                                    <p:anim calcmode="lin" valueType="num">
                                      <p:cBhvr>
                                        <p:cTn id="15" dur="1000" fill="hold"/>
                                        <p:tgtEl>
                                          <p:spTgt spid="31437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14370">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4370">
                                            <p:txEl>
                                              <p:pRg st="1" end="1"/>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14370">
                                            <p:txEl>
                                              <p:pRg st="2" end="2"/>
                                            </p:txEl>
                                          </p:spTgt>
                                        </p:tgtEl>
                                        <p:attrNameLst>
                                          <p:attrName>style.visibility</p:attrName>
                                        </p:attrNameLst>
                                      </p:cBhvr>
                                      <p:to>
                                        <p:strVal val="visible"/>
                                      </p:to>
                                    </p:set>
                                    <p:animEffect transition="in" filter="fade">
                                      <p:cBhvr>
                                        <p:cTn id="21" dur="1000"/>
                                        <p:tgtEl>
                                          <p:spTgt spid="314370">
                                            <p:txEl>
                                              <p:pRg st="2" end="2"/>
                                            </p:txEl>
                                          </p:spTgt>
                                        </p:tgtEl>
                                      </p:cBhvr>
                                    </p:animEffect>
                                    <p:anim calcmode="lin" valueType="num">
                                      <p:cBhvr>
                                        <p:cTn id="22" dur="1000" fill="hold"/>
                                        <p:tgtEl>
                                          <p:spTgt spid="31437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14370">
                                            <p:txEl>
                                              <p:pRg st="2" end="2"/>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4370">
                                            <p:txEl>
                                              <p:pRg st="2" end="2"/>
                                            </p:txEl>
                                          </p:spTgt>
                                        </p:tgtEl>
                                        <p:attrNameLst>
                                          <p:attrName>ppt_c</p:attrName>
                                        </p:attrNameLst>
                                      </p:cBhvr>
                                      <p:to>
                                        <a:srgbClr val="B2B2B2"/>
                                      </p:to>
                                    </p:animClr>
                                  </p:sub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14370">
                                            <p:txEl>
                                              <p:pRg st="3" end="3"/>
                                            </p:txEl>
                                          </p:spTgt>
                                        </p:tgtEl>
                                        <p:attrNameLst>
                                          <p:attrName>style.visibility</p:attrName>
                                        </p:attrNameLst>
                                      </p:cBhvr>
                                      <p:to>
                                        <p:strVal val="visible"/>
                                      </p:to>
                                    </p:set>
                                    <p:animEffect transition="in" filter="fade">
                                      <p:cBhvr>
                                        <p:cTn id="28" dur="1000"/>
                                        <p:tgtEl>
                                          <p:spTgt spid="314370">
                                            <p:txEl>
                                              <p:pRg st="3" end="3"/>
                                            </p:txEl>
                                          </p:spTgt>
                                        </p:tgtEl>
                                      </p:cBhvr>
                                    </p:animEffect>
                                    <p:anim calcmode="lin" valueType="num">
                                      <p:cBhvr>
                                        <p:cTn id="29" dur="1000" fill="hold"/>
                                        <p:tgtEl>
                                          <p:spTgt spid="31437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14370">
                                            <p:txEl>
                                              <p:pRg st="3" end="3"/>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4370">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0" grpId="0" build="p" bldLvl="2"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0" name="Rectangle 2"/>
          <p:cNvSpPr>
            <a:spLocks noGrp="1" noChangeArrowheads="1"/>
          </p:cNvSpPr>
          <p:nvPr>
            <p:ph type="body" sz="half" idx="1"/>
          </p:nvPr>
        </p:nvSpPr>
        <p:spPr>
          <a:xfrm>
            <a:off x="838200" y="2133600"/>
            <a:ext cx="8224838" cy="4256088"/>
          </a:xfrm>
          <a:noFill/>
          <a:ln/>
        </p:spPr>
        <p:txBody>
          <a:bodyPr/>
          <a:lstStyle/>
          <a:p>
            <a:pPr>
              <a:lnSpc>
                <a:spcPct val="170000"/>
              </a:lnSpc>
            </a:pPr>
            <a:r>
              <a:rPr lang="en-US">
                <a:cs typeface="Times New Roman" pitchFamily="18" charset="0"/>
              </a:rPr>
              <a:t>Proactive Social Movements</a:t>
            </a:r>
          </a:p>
          <a:p>
            <a:pPr>
              <a:lnSpc>
                <a:spcPct val="170000"/>
              </a:lnSpc>
            </a:pPr>
            <a:r>
              <a:rPr lang="en-US">
                <a:cs typeface="Times New Roman" pitchFamily="18" charset="0"/>
              </a:rPr>
              <a:t>Reactive Social Movements</a:t>
            </a:r>
          </a:p>
          <a:p>
            <a:pPr>
              <a:lnSpc>
                <a:spcPct val="170000"/>
              </a:lnSpc>
            </a:pPr>
            <a:r>
              <a:rPr lang="en-US">
                <a:cs typeface="Times New Roman" pitchFamily="18" charset="0"/>
              </a:rPr>
              <a:t>Social Movement Organizations</a:t>
            </a:r>
          </a:p>
        </p:txBody>
      </p:sp>
      <p:sp>
        <p:nvSpPr>
          <p:cNvPr id="442371" name="Text Box 3"/>
          <p:cNvSpPr txBox="1">
            <a:spLocks noChangeArrowheads="1"/>
          </p:cNvSpPr>
          <p:nvPr/>
        </p:nvSpPr>
        <p:spPr bwMode="auto">
          <a:xfrm>
            <a:off x="838200" y="0"/>
            <a:ext cx="80010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Social Movements</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2370">
                                            <p:txEl>
                                              <p:pRg st="0" end="0"/>
                                            </p:txEl>
                                          </p:spTgt>
                                        </p:tgtEl>
                                        <p:attrNameLst>
                                          <p:attrName>style.visibility</p:attrName>
                                        </p:attrNameLst>
                                      </p:cBhvr>
                                      <p:to>
                                        <p:strVal val="visible"/>
                                      </p:to>
                                    </p:set>
                                    <p:animEffect transition="in" filter="dissolve">
                                      <p:cBhvr>
                                        <p:cTn id="7" dur="500"/>
                                        <p:tgtEl>
                                          <p:spTgt spid="442370">
                                            <p:txEl>
                                              <p:pRg st="0" end="0"/>
                                            </p:txEl>
                                          </p:spTgt>
                                        </p:tgtEl>
                                      </p:cBhvr>
                                    </p:animEffect>
                                  </p:childTnLst>
                                  <p:subTnLst>
                                    <p:animClr>
                                      <p:cBhvr override="childStyle">
                                        <p:cTn dur="1" fill="hold" display="0" masterRel="nextClick" afterEffect="1"/>
                                        <p:tgtEl>
                                          <p:spTgt spid="442370">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2370">
                                            <p:txEl>
                                              <p:pRg st="1" end="1"/>
                                            </p:txEl>
                                          </p:spTgt>
                                        </p:tgtEl>
                                        <p:attrNameLst>
                                          <p:attrName>style.visibility</p:attrName>
                                        </p:attrNameLst>
                                      </p:cBhvr>
                                      <p:to>
                                        <p:strVal val="visible"/>
                                      </p:to>
                                    </p:set>
                                    <p:animEffect transition="in" filter="dissolve">
                                      <p:cBhvr>
                                        <p:cTn id="12" dur="500"/>
                                        <p:tgtEl>
                                          <p:spTgt spid="442370">
                                            <p:txEl>
                                              <p:pRg st="1" end="1"/>
                                            </p:txEl>
                                          </p:spTgt>
                                        </p:tgtEl>
                                      </p:cBhvr>
                                    </p:animEffect>
                                  </p:childTnLst>
                                  <p:subTnLst>
                                    <p:animClr>
                                      <p:cBhvr override="childStyle">
                                        <p:cTn dur="1" fill="hold" display="0" masterRel="nextClick" afterEffect="1"/>
                                        <p:tgtEl>
                                          <p:spTgt spid="442370">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2370">
                                            <p:txEl>
                                              <p:pRg st="2" end="2"/>
                                            </p:txEl>
                                          </p:spTgt>
                                        </p:tgtEl>
                                        <p:attrNameLst>
                                          <p:attrName>style.visibility</p:attrName>
                                        </p:attrNameLst>
                                      </p:cBhvr>
                                      <p:to>
                                        <p:strVal val="visible"/>
                                      </p:to>
                                    </p:set>
                                    <p:animEffect transition="in" filter="dissolve">
                                      <p:cBhvr>
                                        <p:cTn id="17" dur="500"/>
                                        <p:tgtEl>
                                          <p:spTgt spid="442370">
                                            <p:txEl>
                                              <p:pRg st="2" end="2"/>
                                            </p:txEl>
                                          </p:spTgt>
                                        </p:tgtEl>
                                      </p:cBhvr>
                                    </p:animEffect>
                                  </p:childTnLst>
                                  <p:subTnLst>
                                    <p:animClr>
                                      <p:cBhvr override="childStyle">
                                        <p:cTn dur="1" fill="hold" display="0" masterRel="nextClick" afterEffect="1"/>
                                        <p:tgtEl>
                                          <p:spTgt spid="442370">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0" grpId="0" build="p" bldLvl="2"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body" sz="half" idx="1"/>
          </p:nvPr>
        </p:nvSpPr>
        <p:spPr>
          <a:xfrm>
            <a:off x="838200" y="2133600"/>
            <a:ext cx="7924800" cy="4419600"/>
          </a:xfrm>
          <a:noFill/>
          <a:ln/>
        </p:spPr>
        <p:txBody>
          <a:bodyPr/>
          <a:lstStyle/>
          <a:p>
            <a:pPr>
              <a:lnSpc>
                <a:spcPct val="180000"/>
              </a:lnSpc>
              <a:buFont typeface="Wingdings" pitchFamily="2" charset="2"/>
              <a:buNone/>
            </a:pPr>
            <a:r>
              <a:rPr lang="en-US">
                <a:cs typeface="Times New Roman" pitchFamily="18" charset="0"/>
              </a:rPr>
              <a:t>The Publics</a:t>
            </a:r>
          </a:p>
          <a:p>
            <a:pPr>
              <a:lnSpc>
                <a:spcPct val="180000"/>
              </a:lnSpc>
            </a:pPr>
            <a:r>
              <a:rPr lang="en-US">
                <a:cs typeface="Times New Roman" pitchFamily="18" charset="0"/>
              </a:rPr>
              <a:t>Sympathetic Public</a:t>
            </a:r>
          </a:p>
          <a:p>
            <a:pPr>
              <a:lnSpc>
                <a:spcPct val="180000"/>
              </a:lnSpc>
            </a:pPr>
            <a:r>
              <a:rPr lang="en-US">
                <a:cs typeface="Times New Roman" pitchFamily="18" charset="0"/>
              </a:rPr>
              <a:t>Hostile Public</a:t>
            </a:r>
          </a:p>
          <a:p>
            <a:pPr>
              <a:lnSpc>
                <a:spcPct val="180000"/>
              </a:lnSpc>
            </a:pPr>
            <a:r>
              <a:rPr lang="en-US">
                <a:cs typeface="Times New Roman" pitchFamily="18" charset="0"/>
              </a:rPr>
              <a:t>Disinterested People</a:t>
            </a:r>
          </a:p>
        </p:txBody>
      </p:sp>
      <p:sp>
        <p:nvSpPr>
          <p:cNvPr id="452611" name="Text Box 3"/>
          <p:cNvSpPr txBox="1">
            <a:spLocks noChangeArrowheads="1"/>
          </p:cNvSpPr>
          <p:nvPr/>
        </p:nvSpPr>
        <p:spPr bwMode="auto">
          <a:xfrm>
            <a:off x="838200" y="0"/>
            <a:ext cx="80010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Tactics of Social Movements</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2610">
                                            <p:txEl>
                                              <p:pRg st="0" end="0"/>
                                            </p:txEl>
                                          </p:spTgt>
                                        </p:tgtEl>
                                        <p:attrNameLst>
                                          <p:attrName>style.visibility</p:attrName>
                                        </p:attrNameLst>
                                      </p:cBhvr>
                                      <p:to>
                                        <p:strVal val="visible"/>
                                      </p:to>
                                    </p:set>
                                    <p:animEffect transition="in" filter="dissolve">
                                      <p:cBhvr>
                                        <p:cTn id="7" dur="500"/>
                                        <p:tgtEl>
                                          <p:spTgt spid="452610">
                                            <p:txEl>
                                              <p:pRg st="0" end="0"/>
                                            </p:txEl>
                                          </p:spTgt>
                                        </p:tgtEl>
                                      </p:cBhvr>
                                    </p:animEffect>
                                  </p:childTnLst>
                                  <p:subTnLst>
                                    <p:animClr>
                                      <p:cBhvr override="childStyle">
                                        <p:cTn dur="1" fill="hold" display="0" masterRel="nextClick" afterEffect="1"/>
                                        <p:tgtEl>
                                          <p:spTgt spid="452610">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2610">
                                            <p:txEl>
                                              <p:pRg st="1" end="1"/>
                                            </p:txEl>
                                          </p:spTgt>
                                        </p:tgtEl>
                                        <p:attrNameLst>
                                          <p:attrName>style.visibility</p:attrName>
                                        </p:attrNameLst>
                                      </p:cBhvr>
                                      <p:to>
                                        <p:strVal val="visible"/>
                                      </p:to>
                                    </p:set>
                                    <p:animEffect transition="in" filter="dissolve">
                                      <p:cBhvr>
                                        <p:cTn id="12" dur="500"/>
                                        <p:tgtEl>
                                          <p:spTgt spid="452610">
                                            <p:txEl>
                                              <p:pRg st="1" end="1"/>
                                            </p:txEl>
                                          </p:spTgt>
                                        </p:tgtEl>
                                      </p:cBhvr>
                                    </p:animEffect>
                                  </p:childTnLst>
                                  <p:subTnLst>
                                    <p:animClr>
                                      <p:cBhvr override="childStyle">
                                        <p:cTn dur="1" fill="hold" display="0" masterRel="nextClick" afterEffect="1"/>
                                        <p:tgtEl>
                                          <p:spTgt spid="452610">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2610">
                                            <p:txEl>
                                              <p:pRg st="2" end="2"/>
                                            </p:txEl>
                                          </p:spTgt>
                                        </p:tgtEl>
                                        <p:attrNameLst>
                                          <p:attrName>style.visibility</p:attrName>
                                        </p:attrNameLst>
                                      </p:cBhvr>
                                      <p:to>
                                        <p:strVal val="visible"/>
                                      </p:to>
                                    </p:set>
                                    <p:animEffect transition="in" filter="dissolve">
                                      <p:cBhvr>
                                        <p:cTn id="17" dur="500"/>
                                        <p:tgtEl>
                                          <p:spTgt spid="452610">
                                            <p:txEl>
                                              <p:pRg st="2" end="2"/>
                                            </p:txEl>
                                          </p:spTgt>
                                        </p:tgtEl>
                                      </p:cBhvr>
                                    </p:animEffect>
                                  </p:childTnLst>
                                  <p:subTnLst>
                                    <p:animClr>
                                      <p:cBhvr override="childStyle">
                                        <p:cTn dur="1" fill="hold" display="0" masterRel="nextClick" afterEffect="1"/>
                                        <p:tgtEl>
                                          <p:spTgt spid="452610">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2610">
                                            <p:txEl>
                                              <p:pRg st="3" end="3"/>
                                            </p:txEl>
                                          </p:spTgt>
                                        </p:tgtEl>
                                        <p:attrNameLst>
                                          <p:attrName>style.visibility</p:attrName>
                                        </p:attrNameLst>
                                      </p:cBhvr>
                                      <p:to>
                                        <p:strVal val="visible"/>
                                      </p:to>
                                    </p:set>
                                    <p:animEffect transition="in" filter="dissolve">
                                      <p:cBhvr>
                                        <p:cTn id="22" dur="500"/>
                                        <p:tgtEl>
                                          <p:spTgt spid="452610">
                                            <p:txEl>
                                              <p:pRg st="3" end="3"/>
                                            </p:txEl>
                                          </p:spTgt>
                                        </p:tgtEl>
                                      </p:cBhvr>
                                    </p:animEffect>
                                  </p:childTnLst>
                                  <p:subTnLst>
                                    <p:animClr>
                                      <p:cBhvr override="childStyle">
                                        <p:cTn dur="1" fill="hold" display="0" masterRel="nextClick" afterEffect="1"/>
                                        <p:tgtEl>
                                          <p:spTgt spid="452610">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0" grpId="0" build="p" bldLvl="2"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62" name="Rectangle 2"/>
          <p:cNvSpPr>
            <a:spLocks noGrp="1" noChangeArrowheads="1"/>
          </p:cNvSpPr>
          <p:nvPr>
            <p:ph type="body" sz="half" idx="1"/>
          </p:nvPr>
        </p:nvSpPr>
        <p:spPr>
          <a:xfrm>
            <a:off x="838200" y="2057400"/>
            <a:ext cx="8153400" cy="4419600"/>
          </a:xfrm>
          <a:noFill/>
          <a:ln/>
        </p:spPr>
        <p:txBody>
          <a:bodyPr/>
          <a:lstStyle/>
          <a:p>
            <a:pPr>
              <a:lnSpc>
                <a:spcPct val="180000"/>
              </a:lnSpc>
              <a:buFont typeface="Wingdings" pitchFamily="2" charset="2"/>
              <a:buNone/>
            </a:pPr>
            <a:r>
              <a:rPr lang="en-US">
                <a:cs typeface="Times New Roman" pitchFamily="18" charset="0"/>
              </a:rPr>
              <a:t>Levels of Membership </a:t>
            </a:r>
          </a:p>
          <a:p>
            <a:pPr>
              <a:lnSpc>
                <a:spcPct val="180000"/>
              </a:lnSpc>
            </a:pPr>
            <a:r>
              <a:rPr lang="en-US">
                <a:cs typeface="Times New Roman" pitchFamily="18" charset="0"/>
              </a:rPr>
              <a:t>The Inner Core</a:t>
            </a:r>
          </a:p>
          <a:p>
            <a:pPr>
              <a:lnSpc>
                <a:spcPct val="180000"/>
              </a:lnSpc>
            </a:pPr>
            <a:r>
              <a:rPr lang="en-US">
                <a:cs typeface="Times New Roman" pitchFamily="18" charset="0"/>
              </a:rPr>
              <a:t>The Committed</a:t>
            </a:r>
          </a:p>
          <a:p>
            <a:pPr>
              <a:lnSpc>
                <a:spcPct val="180000"/>
              </a:lnSpc>
            </a:pPr>
            <a:r>
              <a:rPr lang="en-US">
                <a:cs typeface="Times New Roman" pitchFamily="18" charset="0"/>
              </a:rPr>
              <a:t>The Less Committed</a:t>
            </a:r>
          </a:p>
        </p:txBody>
      </p:sp>
      <p:sp>
        <p:nvSpPr>
          <p:cNvPr id="450563" name="Text Box 3"/>
          <p:cNvSpPr txBox="1">
            <a:spLocks noChangeArrowheads="1"/>
          </p:cNvSpPr>
          <p:nvPr/>
        </p:nvSpPr>
        <p:spPr bwMode="auto">
          <a:xfrm>
            <a:off x="838200" y="0"/>
            <a:ext cx="80010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Tactics of Social Movements</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62">
                                            <p:txEl>
                                              <p:pRg st="0" end="0"/>
                                            </p:txEl>
                                          </p:spTgt>
                                        </p:tgtEl>
                                        <p:attrNameLst>
                                          <p:attrName>style.visibility</p:attrName>
                                        </p:attrNameLst>
                                      </p:cBhvr>
                                      <p:to>
                                        <p:strVal val="visible"/>
                                      </p:to>
                                    </p:set>
                                    <p:animEffect transition="in" filter="dissolve">
                                      <p:cBhvr>
                                        <p:cTn id="7" dur="500"/>
                                        <p:tgtEl>
                                          <p:spTgt spid="450562">
                                            <p:txEl>
                                              <p:pRg st="0" end="0"/>
                                            </p:txEl>
                                          </p:spTgt>
                                        </p:tgtEl>
                                      </p:cBhvr>
                                    </p:animEffect>
                                  </p:childTnLst>
                                  <p:subTnLst>
                                    <p:animClr>
                                      <p:cBhvr override="childStyle">
                                        <p:cTn dur="1" fill="hold" display="0" masterRel="nextClick" afterEffect="1"/>
                                        <p:tgtEl>
                                          <p:spTgt spid="450562">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62">
                                            <p:txEl>
                                              <p:pRg st="1" end="1"/>
                                            </p:txEl>
                                          </p:spTgt>
                                        </p:tgtEl>
                                        <p:attrNameLst>
                                          <p:attrName>style.visibility</p:attrName>
                                        </p:attrNameLst>
                                      </p:cBhvr>
                                      <p:to>
                                        <p:strVal val="visible"/>
                                      </p:to>
                                    </p:set>
                                    <p:animEffect transition="in" filter="dissolve">
                                      <p:cBhvr>
                                        <p:cTn id="12" dur="500"/>
                                        <p:tgtEl>
                                          <p:spTgt spid="450562">
                                            <p:txEl>
                                              <p:pRg st="1" end="1"/>
                                            </p:txEl>
                                          </p:spTgt>
                                        </p:tgtEl>
                                      </p:cBhvr>
                                    </p:animEffect>
                                  </p:childTnLst>
                                  <p:subTnLst>
                                    <p:animClr>
                                      <p:cBhvr override="childStyle">
                                        <p:cTn dur="1" fill="hold" display="0" masterRel="nextClick" afterEffect="1"/>
                                        <p:tgtEl>
                                          <p:spTgt spid="450562">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562">
                                            <p:txEl>
                                              <p:pRg st="2" end="2"/>
                                            </p:txEl>
                                          </p:spTgt>
                                        </p:tgtEl>
                                        <p:attrNameLst>
                                          <p:attrName>style.visibility</p:attrName>
                                        </p:attrNameLst>
                                      </p:cBhvr>
                                      <p:to>
                                        <p:strVal val="visible"/>
                                      </p:to>
                                    </p:set>
                                    <p:animEffect transition="in" filter="dissolve">
                                      <p:cBhvr>
                                        <p:cTn id="17" dur="500"/>
                                        <p:tgtEl>
                                          <p:spTgt spid="450562">
                                            <p:txEl>
                                              <p:pRg st="2" end="2"/>
                                            </p:txEl>
                                          </p:spTgt>
                                        </p:tgtEl>
                                      </p:cBhvr>
                                    </p:animEffect>
                                  </p:childTnLst>
                                  <p:subTnLst>
                                    <p:animClr>
                                      <p:cBhvr override="childStyle">
                                        <p:cTn dur="1" fill="hold" display="0" masterRel="nextClick" afterEffect="1"/>
                                        <p:tgtEl>
                                          <p:spTgt spid="450562">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0562">
                                            <p:txEl>
                                              <p:pRg st="3" end="3"/>
                                            </p:txEl>
                                          </p:spTgt>
                                        </p:tgtEl>
                                        <p:attrNameLst>
                                          <p:attrName>style.visibility</p:attrName>
                                        </p:attrNameLst>
                                      </p:cBhvr>
                                      <p:to>
                                        <p:strVal val="visible"/>
                                      </p:to>
                                    </p:set>
                                    <p:animEffect transition="in" filter="dissolve">
                                      <p:cBhvr>
                                        <p:cTn id="22" dur="500"/>
                                        <p:tgtEl>
                                          <p:spTgt spid="450562">
                                            <p:txEl>
                                              <p:pRg st="3" end="3"/>
                                            </p:txEl>
                                          </p:spTgt>
                                        </p:tgtEl>
                                      </p:cBhvr>
                                    </p:animEffect>
                                  </p:childTnLst>
                                  <p:subTnLst>
                                    <p:animClr>
                                      <p:cBhvr override="childStyle">
                                        <p:cTn dur="1" fill="hold" display="0" masterRel="nextClick" afterEffect="1"/>
                                        <p:tgtEl>
                                          <p:spTgt spid="450562">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2" grpId="0" build="p" bldLvl="2"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10" name="Rectangle 2"/>
          <p:cNvSpPr>
            <a:spLocks noGrp="1" noChangeArrowheads="1"/>
          </p:cNvSpPr>
          <p:nvPr>
            <p:ph type="body" sz="half" idx="1"/>
          </p:nvPr>
        </p:nvSpPr>
        <p:spPr>
          <a:xfrm>
            <a:off x="838200" y="2133600"/>
            <a:ext cx="7924800" cy="4419600"/>
          </a:xfrm>
          <a:noFill/>
          <a:ln/>
        </p:spPr>
        <p:txBody>
          <a:bodyPr/>
          <a:lstStyle/>
          <a:p>
            <a:pPr>
              <a:lnSpc>
                <a:spcPct val="180000"/>
              </a:lnSpc>
              <a:buFont typeface="Wingdings" pitchFamily="2" charset="2"/>
              <a:buNone/>
            </a:pPr>
            <a:r>
              <a:rPr lang="en-US">
                <a:cs typeface="Times New Roman" pitchFamily="18" charset="0"/>
              </a:rPr>
              <a:t>The Publics</a:t>
            </a:r>
          </a:p>
          <a:p>
            <a:pPr>
              <a:lnSpc>
                <a:spcPct val="180000"/>
              </a:lnSpc>
            </a:pPr>
            <a:r>
              <a:rPr lang="en-US">
                <a:cs typeface="Times New Roman" pitchFamily="18" charset="0"/>
              </a:rPr>
              <a:t>Sympathetic Public</a:t>
            </a:r>
          </a:p>
          <a:p>
            <a:pPr>
              <a:lnSpc>
                <a:spcPct val="180000"/>
              </a:lnSpc>
            </a:pPr>
            <a:r>
              <a:rPr lang="en-US">
                <a:cs typeface="Times New Roman" pitchFamily="18" charset="0"/>
              </a:rPr>
              <a:t>Hostile Public</a:t>
            </a:r>
          </a:p>
          <a:p>
            <a:pPr>
              <a:lnSpc>
                <a:spcPct val="180000"/>
              </a:lnSpc>
            </a:pPr>
            <a:r>
              <a:rPr lang="en-US">
                <a:cs typeface="Times New Roman" pitchFamily="18" charset="0"/>
              </a:rPr>
              <a:t>Disinterested People</a:t>
            </a:r>
          </a:p>
        </p:txBody>
      </p:sp>
      <p:sp>
        <p:nvSpPr>
          <p:cNvPr id="452611" name="Text Box 3"/>
          <p:cNvSpPr txBox="1">
            <a:spLocks noChangeArrowheads="1"/>
          </p:cNvSpPr>
          <p:nvPr/>
        </p:nvSpPr>
        <p:spPr bwMode="auto">
          <a:xfrm>
            <a:off x="838200" y="0"/>
            <a:ext cx="80010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Tactics of Social Movements</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2610">
                                            <p:txEl>
                                              <p:pRg st="0" end="0"/>
                                            </p:txEl>
                                          </p:spTgt>
                                        </p:tgtEl>
                                        <p:attrNameLst>
                                          <p:attrName>style.visibility</p:attrName>
                                        </p:attrNameLst>
                                      </p:cBhvr>
                                      <p:to>
                                        <p:strVal val="visible"/>
                                      </p:to>
                                    </p:set>
                                    <p:animEffect transition="in" filter="dissolve">
                                      <p:cBhvr>
                                        <p:cTn id="7" dur="500"/>
                                        <p:tgtEl>
                                          <p:spTgt spid="452610">
                                            <p:txEl>
                                              <p:pRg st="0" end="0"/>
                                            </p:txEl>
                                          </p:spTgt>
                                        </p:tgtEl>
                                      </p:cBhvr>
                                    </p:animEffect>
                                  </p:childTnLst>
                                  <p:subTnLst>
                                    <p:animClr>
                                      <p:cBhvr override="childStyle">
                                        <p:cTn dur="1" fill="hold" display="0" masterRel="nextClick" afterEffect="1"/>
                                        <p:tgtEl>
                                          <p:spTgt spid="452610">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2610">
                                            <p:txEl>
                                              <p:pRg st="1" end="1"/>
                                            </p:txEl>
                                          </p:spTgt>
                                        </p:tgtEl>
                                        <p:attrNameLst>
                                          <p:attrName>style.visibility</p:attrName>
                                        </p:attrNameLst>
                                      </p:cBhvr>
                                      <p:to>
                                        <p:strVal val="visible"/>
                                      </p:to>
                                    </p:set>
                                    <p:animEffect transition="in" filter="dissolve">
                                      <p:cBhvr>
                                        <p:cTn id="12" dur="500"/>
                                        <p:tgtEl>
                                          <p:spTgt spid="452610">
                                            <p:txEl>
                                              <p:pRg st="1" end="1"/>
                                            </p:txEl>
                                          </p:spTgt>
                                        </p:tgtEl>
                                      </p:cBhvr>
                                    </p:animEffect>
                                  </p:childTnLst>
                                  <p:subTnLst>
                                    <p:animClr>
                                      <p:cBhvr override="childStyle">
                                        <p:cTn dur="1" fill="hold" display="0" masterRel="nextClick" afterEffect="1"/>
                                        <p:tgtEl>
                                          <p:spTgt spid="452610">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2610">
                                            <p:txEl>
                                              <p:pRg st="2" end="2"/>
                                            </p:txEl>
                                          </p:spTgt>
                                        </p:tgtEl>
                                        <p:attrNameLst>
                                          <p:attrName>style.visibility</p:attrName>
                                        </p:attrNameLst>
                                      </p:cBhvr>
                                      <p:to>
                                        <p:strVal val="visible"/>
                                      </p:to>
                                    </p:set>
                                    <p:animEffect transition="in" filter="dissolve">
                                      <p:cBhvr>
                                        <p:cTn id="17" dur="500"/>
                                        <p:tgtEl>
                                          <p:spTgt spid="452610">
                                            <p:txEl>
                                              <p:pRg st="2" end="2"/>
                                            </p:txEl>
                                          </p:spTgt>
                                        </p:tgtEl>
                                      </p:cBhvr>
                                    </p:animEffect>
                                  </p:childTnLst>
                                  <p:subTnLst>
                                    <p:animClr>
                                      <p:cBhvr override="childStyle">
                                        <p:cTn dur="1" fill="hold" display="0" masterRel="nextClick" afterEffect="1"/>
                                        <p:tgtEl>
                                          <p:spTgt spid="452610">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2610">
                                            <p:txEl>
                                              <p:pRg st="3" end="3"/>
                                            </p:txEl>
                                          </p:spTgt>
                                        </p:tgtEl>
                                        <p:attrNameLst>
                                          <p:attrName>style.visibility</p:attrName>
                                        </p:attrNameLst>
                                      </p:cBhvr>
                                      <p:to>
                                        <p:strVal val="visible"/>
                                      </p:to>
                                    </p:set>
                                    <p:animEffect transition="in" filter="dissolve">
                                      <p:cBhvr>
                                        <p:cTn id="22" dur="500"/>
                                        <p:tgtEl>
                                          <p:spTgt spid="452610">
                                            <p:txEl>
                                              <p:pRg st="3" end="3"/>
                                            </p:txEl>
                                          </p:spTgt>
                                        </p:tgtEl>
                                      </p:cBhvr>
                                    </p:animEffect>
                                  </p:childTnLst>
                                  <p:subTnLst>
                                    <p:animClr>
                                      <p:cBhvr override="childStyle">
                                        <p:cTn dur="1" fill="hold" display="0" masterRel="nextClick" afterEffect="1"/>
                                        <p:tgtEl>
                                          <p:spTgt spid="452610">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0" grpId="0" build="p" bldLvl="2"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61" name="Picture 5"/>
          <p:cNvPicPr>
            <a:picLocks noGrp="1" noChangeAspect="1" noChangeArrowheads="1"/>
          </p:cNvPicPr>
          <p:nvPr>
            <p:ph/>
          </p:nvPr>
        </p:nvPicPr>
        <p:blipFill>
          <a:blip r:embed="rId3" cstate="print"/>
          <a:stretch>
            <a:fillRect/>
          </a:stretch>
        </p:blipFill>
        <p:spPr>
          <a:xfrm>
            <a:off x="1789509" y="0"/>
            <a:ext cx="6098382" cy="6170613"/>
          </a:xfrm>
          <a:noFill/>
          <a:ln cap="flat">
            <a:solidFill>
              <a:schemeClr val="bg2"/>
            </a:solidFill>
          </a:ln>
          <a:effectLst>
            <a:outerShdw dist="71842" dir="2700000" algn="ctr" rotWithShape="0">
              <a:schemeClr val="bg2"/>
            </a:outerShdw>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54661"/>
                                        </p:tgtEl>
                                        <p:attrNameLst>
                                          <p:attrName>style.visibility</p:attrName>
                                        </p:attrNameLst>
                                      </p:cBhvr>
                                      <p:to>
                                        <p:strVal val="visible"/>
                                      </p:to>
                                    </p:set>
                                    <p:anim calcmode="lin" valueType="num">
                                      <p:cBhvr>
                                        <p:cTn id="7" dur="2000" fill="hold"/>
                                        <p:tgtEl>
                                          <p:spTgt spid="454661"/>
                                        </p:tgtEl>
                                        <p:attrNameLst>
                                          <p:attrName>ppt_w</p:attrName>
                                        </p:attrNameLst>
                                      </p:cBhvr>
                                      <p:tavLst>
                                        <p:tav tm="0">
                                          <p:val>
                                            <p:strVal val="#ppt_w*0.70"/>
                                          </p:val>
                                        </p:tav>
                                        <p:tav tm="100000">
                                          <p:val>
                                            <p:strVal val="#ppt_w"/>
                                          </p:val>
                                        </p:tav>
                                      </p:tavLst>
                                    </p:anim>
                                    <p:anim calcmode="lin" valueType="num">
                                      <p:cBhvr>
                                        <p:cTn id="8" dur="2000" fill="hold"/>
                                        <p:tgtEl>
                                          <p:spTgt spid="454661"/>
                                        </p:tgtEl>
                                        <p:attrNameLst>
                                          <p:attrName>ppt_h</p:attrName>
                                        </p:attrNameLst>
                                      </p:cBhvr>
                                      <p:tavLst>
                                        <p:tav tm="0">
                                          <p:val>
                                            <p:strVal val="#ppt_h"/>
                                          </p:val>
                                        </p:tav>
                                        <p:tav tm="100000">
                                          <p:val>
                                            <p:strVal val="#ppt_h"/>
                                          </p:val>
                                        </p:tav>
                                      </p:tavLst>
                                    </p:anim>
                                    <p:animEffect transition="in" filter="fade">
                                      <p:cBhvr>
                                        <p:cTn id="9" dur="2000"/>
                                        <p:tgtEl>
                                          <p:spTgt spid="454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6706" name="Rectangle 2"/>
          <p:cNvSpPr>
            <a:spLocks noGrp="1" noChangeArrowheads="1"/>
          </p:cNvSpPr>
          <p:nvPr>
            <p:ph type="body" sz="half" idx="1"/>
          </p:nvPr>
        </p:nvSpPr>
        <p:spPr>
          <a:xfrm>
            <a:off x="838200" y="2057400"/>
            <a:ext cx="8305800" cy="4343400"/>
          </a:xfrm>
          <a:noFill/>
          <a:ln/>
        </p:spPr>
        <p:txBody>
          <a:bodyPr/>
          <a:lstStyle/>
          <a:p>
            <a:pPr>
              <a:lnSpc>
                <a:spcPct val="240000"/>
              </a:lnSpc>
              <a:buFont typeface="Wingdings" pitchFamily="2" charset="2"/>
              <a:buNone/>
            </a:pPr>
            <a:r>
              <a:rPr lang="en-US">
                <a:cs typeface="Times New Roman" pitchFamily="18" charset="0"/>
              </a:rPr>
              <a:t>Relationship to Authorities</a:t>
            </a:r>
          </a:p>
          <a:p>
            <a:pPr>
              <a:lnSpc>
                <a:spcPct val="240000"/>
              </a:lnSpc>
            </a:pPr>
            <a:r>
              <a:rPr lang="en-US">
                <a:cs typeface="Times New Roman" pitchFamily="18" charset="0"/>
              </a:rPr>
              <a:t>Peaceful</a:t>
            </a:r>
          </a:p>
          <a:p>
            <a:pPr>
              <a:lnSpc>
                <a:spcPct val="240000"/>
              </a:lnSpc>
            </a:pPr>
            <a:r>
              <a:rPr lang="en-US">
                <a:cs typeface="Times New Roman" pitchFamily="18" charset="0"/>
              </a:rPr>
              <a:t>Violent</a:t>
            </a:r>
          </a:p>
        </p:txBody>
      </p:sp>
      <p:sp>
        <p:nvSpPr>
          <p:cNvPr id="456707" name="Text Box 3"/>
          <p:cNvSpPr txBox="1">
            <a:spLocks noChangeArrowheads="1"/>
          </p:cNvSpPr>
          <p:nvPr/>
        </p:nvSpPr>
        <p:spPr bwMode="auto">
          <a:xfrm>
            <a:off x="838200" y="0"/>
            <a:ext cx="80010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Tactics of Social Movements</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6706">
                                            <p:txEl>
                                              <p:pRg st="0" end="0"/>
                                            </p:txEl>
                                          </p:spTgt>
                                        </p:tgtEl>
                                        <p:attrNameLst>
                                          <p:attrName>style.visibility</p:attrName>
                                        </p:attrNameLst>
                                      </p:cBhvr>
                                      <p:to>
                                        <p:strVal val="visible"/>
                                      </p:to>
                                    </p:set>
                                    <p:animEffect transition="in" filter="dissolve">
                                      <p:cBhvr>
                                        <p:cTn id="7" dur="500"/>
                                        <p:tgtEl>
                                          <p:spTgt spid="456706">
                                            <p:txEl>
                                              <p:pRg st="0" end="0"/>
                                            </p:txEl>
                                          </p:spTgt>
                                        </p:tgtEl>
                                      </p:cBhvr>
                                    </p:animEffect>
                                  </p:childTnLst>
                                  <p:subTnLst>
                                    <p:animClr>
                                      <p:cBhvr override="childStyle">
                                        <p:cTn dur="1" fill="hold" display="0" masterRel="nextClick" afterEffect="1"/>
                                        <p:tgtEl>
                                          <p:spTgt spid="456706">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6706">
                                            <p:txEl>
                                              <p:pRg st="1" end="1"/>
                                            </p:txEl>
                                          </p:spTgt>
                                        </p:tgtEl>
                                        <p:attrNameLst>
                                          <p:attrName>style.visibility</p:attrName>
                                        </p:attrNameLst>
                                      </p:cBhvr>
                                      <p:to>
                                        <p:strVal val="visible"/>
                                      </p:to>
                                    </p:set>
                                    <p:animEffect transition="in" filter="dissolve">
                                      <p:cBhvr>
                                        <p:cTn id="12" dur="500"/>
                                        <p:tgtEl>
                                          <p:spTgt spid="456706">
                                            <p:txEl>
                                              <p:pRg st="1" end="1"/>
                                            </p:txEl>
                                          </p:spTgt>
                                        </p:tgtEl>
                                      </p:cBhvr>
                                    </p:animEffect>
                                  </p:childTnLst>
                                  <p:subTnLst>
                                    <p:animClr>
                                      <p:cBhvr override="childStyle">
                                        <p:cTn dur="1" fill="hold" display="0" masterRel="nextClick" afterEffect="1"/>
                                        <p:tgtEl>
                                          <p:spTgt spid="456706">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6706">
                                            <p:txEl>
                                              <p:pRg st="2" end="2"/>
                                            </p:txEl>
                                          </p:spTgt>
                                        </p:tgtEl>
                                        <p:attrNameLst>
                                          <p:attrName>style.visibility</p:attrName>
                                        </p:attrNameLst>
                                      </p:cBhvr>
                                      <p:to>
                                        <p:strVal val="visible"/>
                                      </p:to>
                                    </p:set>
                                    <p:animEffect transition="in" filter="dissolve">
                                      <p:cBhvr>
                                        <p:cTn id="17" dur="500"/>
                                        <p:tgtEl>
                                          <p:spTgt spid="456706">
                                            <p:txEl>
                                              <p:pRg st="2" end="2"/>
                                            </p:txEl>
                                          </p:spTgt>
                                        </p:tgtEl>
                                      </p:cBhvr>
                                    </p:animEffect>
                                  </p:childTnLst>
                                  <p:subTnLst>
                                    <p:animClr>
                                      <p:cBhvr override="childStyle">
                                        <p:cTn dur="1" fill="hold" display="0" masterRel="nextClick" afterEffect="1"/>
                                        <p:tgtEl>
                                          <p:spTgt spid="456706">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build="p" bldLvl="2"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8754" name="Rectangle 2"/>
          <p:cNvSpPr>
            <a:spLocks noGrp="1" noChangeArrowheads="1"/>
          </p:cNvSpPr>
          <p:nvPr>
            <p:ph type="body" sz="half" idx="1"/>
          </p:nvPr>
        </p:nvSpPr>
        <p:spPr>
          <a:xfrm>
            <a:off x="838200" y="2133600"/>
            <a:ext cx="8305800" cy="4724400"/>
          </a:xfrm>
          <a:noFill/>
          <a:ln/>
        </p:spPr>
        <p:txBody>
          <a:bodyPr/>
          <a:lstStyle/>
          <a:p>
            <a:pPr>
              <a:lnSpc>
                <a:spcPct val="120000"/>
              </a:lnSpc>
            </a:pPr>
            <a:r>
              <a:rPr lang="en-US">
                <a:cs typeface="Times New Roman" pitchFamily="18" charset="0"/>
              </a:rPr>
              <a:t>Propaganda Defined</a:t>
            </a:r>
          </a:p>
          <a:p>
            <a:pPr>
              <a:lnSpc>
                <a:spcPct val="120000"/>
              </a:lnSpc>
            </a:pPr>
            <a:r>
              <a:rPr lang="en-US">
                <a:cs typeface="Times New Roman" pitchFamily="18" charset="0"/>
              </a:rPr>
              <a:t>Techniques of Propaganda</a:t>
            </a:r>
          </a:p>
          <a:p>
            <a:pPr lvl="1">
              <a:lnSpc>
                <a:spcPct val="120000"/>
              </a:lnSpc>
            </a:pPr>
            <a:r>
              <a:rPr lang="en-US">
                <a:cs typeface="Times New Roman" pitchFamily="18" charset="0"/>
              </a:rPr>
              <a:t>Name-Calling</a:t>
            </a:r>
          </a:p>
          <a:p>
            <a:pPr lvl="1">
              <a:lnSpc>
                <a:spcPct val="120000"/>
              </a:lnSpc>
            </a:pPr>
            <a:r>
              <a:rPr lang="en-US">
                <a:cs typeface="Times New Roman" pitchFamily="18" charset="0"/>
              </a:rPr>
              <a:t>Glittering Generality</a:t>
            </a:r>
          </a:p>
          <a:p>
            <a:pPr lvl="1">
              <a:lnSpc>
                <a:spcPct val="120000"/>
              </a:lnSpc>
            </a:pPr>
            <a:r>
              <a:rPr lang="en-US">
                <a:cs typeface="Times New Roman" pitchFamily="18" charset="0"/>
              </a:rPr>
              <a:t>Transfer</a:t>
            </a:r>
          </a:p>
          <a:p>
            <a:pPr lvl="1">
              <a:lnSpc>
                <a:spcPct val="120000"/>
              </a:lnSpc>
            </a:pPr>
            <a:r>
              <a:rPr lang="en-US">
                <a:cs typeface="Times New Roman" pitchFamily="18" charset="0"/>
              </a:rPr>
              <a:t>Testimonials</a:t>
            </a:r>
          </a:p>
        </p:txBody>
      </p:sp>
      <p:sp>
        <p:nvSpPr>
          <p:cNvPr id="458755" name="Text Box 3"/>
          <p:cNvSpPr txBox="1">
            <a:spLocks noChangeArrowheads="1"/>
          </p:cNvSpPr>
          <p:nvPr/>
        </p:nvSpPr>
        <p:spPr bwMode="auto">
          <a:xfrm>
            <a:off x="838200" y="0"/>
            <a:ext cx="58674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Propaganda and the Mass Media</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8754">
                                            <p:txEl>
                                              <p:pRg st="0" end="0"/>
                                            </p:txEl>
                                          </p:spTgt>
                                        </p:tgtEl>
                                        <p:attrNameLst>
                                          <p:attrName>style.visibility</p:attrName>
                                        </p:attrNameLst>
                                      </p:cBhvr>
                                      <p:to>
                                        <p:strVal val="visible"/>
                                      </p:to>
                                    </p:set>
                                    <p:animEffect transition="in" filter="dissolve">
                                      <p:cBhvr>
                                        <p:cTn id="7" dur="500"/>
                                        <p:tgtEl>
                                          <p:spTgt spid="458754">
                                            <p:txEl>
                                              <p:pRg st="0" end="0"/>
                                            </p:txEl>
                                          </p:spTgt>
                                        </p:tgtEl>
                                      </p:cBhvr>
                                    </p:animEffect>
                                  </p:childTnLst>
                                  <p:subTnLst>
                                    <p:animClr>
                                      <p:cBhvr override="childStyle">
                                        <p:cTn dur="1" fill="hold" display="0" masterRel="nextClick" afterEffect="1"/>
                                        <p:tgtEl>
                                          <p:spTgt spid="458754">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8754">
                                            <p:txEl>
                                              <p:pRg st="1" end="1"/>
                                            </p:txEl>
                                          </p:spTgt>
                                        </p:tgtEl>
                                        <p:attrNameLst>
                                          <p:attrName>style.visibility</p:attrName>
                                        </p:attrNameLst>
                                      </p:cBhvr>
                                      <p:to>
                                        <p:strVal val="visible"/>
                                      </p:to>
                                    </p:set>
                                    <p:animEffect transition="in" filter="dissolve">
                                      <p:cBhvr>
                                        <p:cTn id="12" dur="500"/>
                                        <p:tgtEl>
                                          <p:spTgt spid="458754">
                                            <p:txEl>
                                              <p:pRg st="1" end="1"/>
                                            </p:txEl>
                                          </p:spTgt>
                                        </p:tgtEl>
                                      </p:cBhvr>
                                    </p:animEffect>
                                  </p:childTnLst>
                                  <p:subTnLst>
                                    <p:animClr>
                                      <p:cBhvr override="childStyle">
                                        <p:cTn dur="1" fill="hold" display="0" masterRel="nextClick" afterEffect="1"/>
                                        <p:tgtEl>
                                          <p:spTgt spid="458754">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8754">
                                            <p:txEl>
                                              <p:pRg st="2" end="2"/>
                                            </p:txEl>
                                          </p:spTgt>
                                        </p:tgtEl>
                                        <p:attrNameLst>
                                          <p:attrName>style.visibility</p:attrName>
                                        </p:attrNameLst>
                                      </p:cBhvr>
                                      <p:to>
                                        <p:strVal val="visible"/>
                                      </p:to>
                                    </p:set>
                                    <p:animEffect transition="in" filter="dissolve">
                                      <p:cBhvr>
                                        <p:cTn id="17" dur="500"/>
                                        <p:tgtEl>
                                          <p:spTgt spid="458754">
                                            <p:txEl>
                                              <p:pRg st="2" end="2"/>
                                            </p:txEl>
                                          </p:spTgt>
                                        </p:tgtEl>
                                      </p:cBhvr>
                                    </p:animEffect>
                                  </p:childTnLst>
                                  <p:subTnLst>
                                    <p:animClr>
                                      <p:cBhvr override="childStyle">
                                        <p:cTn dur="1" fill="hold" display="0" masterRel="nextClick" afterEffect="1"/>
                                        <p:tgtEl>
                                          <p:spTgt spid="458754">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8754">
                                            <p:txEl>
                                              <p:pRg st="3" end="3"/>
                                            </p:txEl>
                                          </p:spTgt>
                                        </p:tgtEl>
                                        <p:attrNameLst>
                                          <p:attrName>style.visibility</p:attrName>
                                        </p:attrNameLst>
                                      </p:cBhvr>
                                      <p:to>
                                        <p:strVal val="visible"/>
                                      </p:to>
                                    </p:set>
                                    <p:animEffect transition="in" filter="dissolve">
                                      <p:cBhvr>
                                        <p:cTn id="22" dur="500"/>
                                        <p:tgtEl>
                                          <p:spTgt spid="458754">
                                            <p:txEl>
                                              <p:pRg st="3" end="3"/>
                                            </p:txEl>
                                          </p:spTgt>
                                        </p:tgtEl>
                                      </p:cBhvr>
                                    </p:animEffect>
                                  </p:childTnLst>
                                  <p:subTnLst>
                                    <p:animClr>
                                      <p:cBhvr override="childStyle">
                                        <p:cTn dur="1" fill="hold" display="0" masterRel="nextClick" afterEffect="1"/>
                                        <p:tgtEl>
                                          <p:spTgt spid="458754">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58754">
                                            <p:txEl>
                                              <p:pRg st="4" end="4"/>
                                            </p:txEl>
                                          </p:spTgt>
                                        </p:tgtEl>
                                        <p:attrNameLst>
                                          <p:attrName>style.visibility</p:attrName>
                                        </p:attrNameLst>
                                      </p:cBhvr>
                                      <p:to>
                                        <p:strVal val="visible"/>
                                      </p:to>
                                    </p:set>
                                    <p:animEffect transition="in" filter="dissolve">
                                      <p:cBhvr>
                                        <p:cTn id="27" dur="500"/>
                                        <p:tgtEl>
                                          <p:spTgt spid="458754">
                                            <p:txEl>
                                              <p:pRg st="4" end="4"/>
                                            </p:txEl>
                                          </p:spTgt>
                                        </p:tgtEl>
                                      </p:cBhvr>
                                    </p:animEffect>
                                  </p:childTnLst>
                                  <p:subTnLst>
                                    <p:animClr>
                                      <p:cBhvr override="childStyle">
                                        <p:cTn dur="1" fill="hold" display="0" masterRel="nextClick" afterEffect="1"/>
                                        <p:tgtEl>
                                          <p:spTgt spid="458754">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58754">
                                            <p:txEl>
                                              <p:pRg st="5" end="5"/>
                                            </p:txEl>
                                          </p:spTgt>
                                        </p:tgtEl>
                                        <p:attrNameLst>
                                          <p:attrName>style.visibility</p:attrName>
                                        </p:attrNameLst>
                                      </p:cBhvr>
                                      <p:to>
                                        <p:strVal val="visible"/>
                                      </p:to>
                                    </p:set>
                                    <p:animEffect transition="in" filter="dissolve">
                                      <p:cBhvr>
                                        <p:cTn id="32" dur="500"/>
                                        <p:tgtEl>
                                          <p:spTgt spid="458754">
                                            <p:txEl>
                                              <p:pRg st="5" end="5"/>
                                            </p:txEl>
                                          </p:spTgt>
                                        </p:tgtEl>
                                      </p:cBhvr>
                                    </p:animEffect>
                                  </p:childTnLst>
                                  <p:subTnLst>
                                    <p:animClr>
                                      <p:cBhvr override="childStyle">
                                        <p:cTn dur="1" fill="hold" display="0" masterRel="nextClick" afterEffect="1"/>
                                        <p:tgtEl>
                                          <p:spTgt spid="458754">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4" grpId="0" build="p" bldLvl="2"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Text Box 2"/>
          <p:cNvSpPr txBox="1">
            <a:spLocks noChangeArrowheads="1"/>
          </p:cNvSpPr>
          <p:nvPr/>
        </p:nvSpPr>
        <p:spPr bwMode="auto">
          <a:xfrm>
            <a:off x="838200" y="0"/>
            <a:ext cx="59436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Propaganda and the Mass Media</a:t>
            </a:r>
          </a:p>
        </p:txBody>
      </p:sp>
      <p:sp>
        <p:nvSpPr>
          <p:cNvPr id="460803" name="Rectangle 3"/>
          <p:cNvSpPr>
            <a:spLocks noChangeArrowheads="1"/>
          </p:cNvSpPr>
          <p:nvPr/>
        </p:nvSpPr>
        <p:spPr bwMode="auto">
          <a:xfrm>
            <a:off x="838200" y="2057400"/>
            <a:ext cx="7848600" cy="4343400"/>
          </a:xfrm>
          <a:prstGeom prst="rect">
            <a:avLst/>
          </a:prstGeom>
          <a:noFill/>
          <a:ln w="9525" algn="ctr">
            <a:noFill/>
            <a:miter lim="800000"/>
            <a:headEnd/>
            <a:tailEnd/>
          </a:ln>
          <a:effectLst>
            <a:outerShdw dist="35921" dir="2700000" algn="ctr" rotWithShape="0">
              <a:srgbClr val="111111"/>
            </a:outerShdw>
          </a:effectLst>
        </p:spPr>
        <p:txBody>
          <a:bodyPr/>
          <a:lstStyle/>
          <a:p>
            <a:pPr marL="568325" indent="-568325">
              <a:lnSpc>
                <a:spcPct val="180000"/>
              </a:lnSpc>
              <a:buClr>
                <a:srgbClr val="FF3300"/>
              </a:buClr>
              <a:buSzTx/>
              <a:buFont typeface="Wingdings" pitchFamily="2" charset="2"/>
              <a:buChar char="¬"/>
            </a:pPr>
            <a:r>
              <a:rPr lang="en-US" sz="3600">
                <a:solidFill>
                  <a:srgbClr val="FF0000"/>
                </a:solidFill>
                <a:latin typeface="Arial Black" pitchFamily="34" charset="0"/>
                <a:cs typeface="Times New Roman" pitchFamily="18" charset="0"/>
              </a:rPr>
              <a:t>Techniques of Propaganda</a:t>
            </a:r>
          </a:p>
        </p:txBody>
      </p:sp>
      <p:sp>
        <p:nvSpPr>
          <p:cNvPr id="460804" name="Rectangle 4"/>
          <p:cNvSpPr>
            <a:spLocks noChangeArrowheads="1"/>
          </p:cNvSpPr>
          <p:nvPr/>
        </p:nvSpPr>
        <p:spPr bwMode="auto">
          <a:xfrm>
            <a:off x="838200" y="2057400"/>
            <a:ext cx="6934200" cy="4343400"/>
          </a:xfrm>
          <a:prstGeom prst="rect">
            <a:avLst/>
          </a:prstGeom>
          <a:noFill/>
          <a:ln w="9525" algn="ctr">
            <a:noFill/>
            <a:miter lim="800000"/>
            <a:headEnd/>
            <a:tailEnd/>
          </a:ln>
          <a:effectLst>
            <a:outerShdw dist="35921" dir="2700000" algn="ctr" rotWithShape="0">
              <a:srgbClr val="111111"/>
            </a:outerShdw>
          </a:effectLst>
        </p:spPr>
        <p:txBody>
          <a:bodyPr/>
          <a:lstStyle/>
          <a:p>
            <a:pPr marL="568325" indent="-568325">
              <a:lnSpc>
                <a:spcPct val="180000"/>
              </a:lnSpc>
              <a:buClr>
                <a:srgbClr val="FF3300"/>
              </a:buClr>
              <a:buSzTx/>
              <a:buFont typeface="Wingdings" pitchFamily="2" charset="2"/>
              <a:buChar char="¬"/>
            </a:pPr>
            <a:endParaRPr lang="en-US" sz="3600">
              <a:solidFill>
                <a:srgbClr val="FF0000"/>
              </a:solidFill>
              <a:latin typeface="Arial Black" pitchFamily="34" charset="0"/>
              <a:cs typeface="Times New Roman" pitchFamily="18" charset="0"/>
            </a:endParaRPr>
          </a:p>
          <a:p>
            <a:pPr marL="1196975" lvl="1" indent="-514350">
              <a:lnSpc>
                <a:spcPct val="180000"/>
              </a:lnSpc>
              <a:buClr>
                <a:srgbClr val="FF3300"/>
              </a:buClr>
              <a:buSzTx/>
              <a:buFont typeface="Wingdings" pitchFamily="2" charset="2"/>
              <a:buChar char="¬"/>
            </a:pPr>
            <a:r>
              <a:rPr lang="en-US">
                <a:solidFill>
                  <a:srgbClr val="FF0000"/>
                </a:solidFill>
                <a:latin typeface="Arial Black" pitchFamily="34" charset="0"/>
                <a:cs typeface="Times New Roman" pitchFamily="18" charset="0"/>
              </a:rPr>
              <a:t>Plain Folks</a:t>
            </a:r>
          </a:p>
          <a:p>
            <a:pPr marL="1196975" lvl="1" indent="-514350">
              <a:lnSpc>
                <a:spcPct val="180000"/>
              </a:lnSpc>
              <a:buClr>
                <a:srgbClr val="FF3300"/>
              </a:buClr>
              <a:buSzTx/>
              <a:buFont typeface="Wingdings" pitchFamily="2" charset="2"/>
              <a:buChar char="¬"/>
            </a:pPr>
            <a:r>
              <a:rPr lang="en-US">
                <a:solidFill>
                  <a:srgbClr val="FF0000"/>
                </a:solidFill>
                <a:latin typeface="Arial Black" pitchFamily="34" charset="0"/>
                <a:cs typeface="Times New Roman" pitchFamily="18" charset="0"/>
              </a:rPr>
              <a:t>Card Stacking</a:t>
            </a:r>
          </a:p>
          <a:p>
            <a:pPr marL="1196975" lvl="1" indent="-514350">
              <a:lnSpc>
                <a:spcPct val="180000"/>
              </a:lnSpc>
              <a:buClr>
                <a:srgbClr val="FF3300"/>
              </a:buClr>
              <a:buSzTx/>
              <a:buFont typeface="Wingdings" pitchFamily="2" charset="2"/>
              <a:buChar char="¬"/>
            </a:pPr>
            <a:r>
              <a:rPr lang="en-US">
                <a:solidFill>
                  <a:srgbClr val="FF0000"/>
                </a:solidFill>
                <a:latin typeface="Arial Black" pitchFamily="34" charset="0"/>
                <a:cs typeface="Times New Roman" pitchFamily="18" charset="0"/>
              </a:rPr>
              <a:t>Bandwagon</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0803"/>
                                        </p:tgtEl>
                                        <p:attrNameLst>
                                          <p:attrName>style.visibility</p:attrName>
                                        </p:attrNameLst>
                                      </p:cBhvr>
                                      <p:to>
                                        <p:strVal val="visible"/>
                                      </p:to>
                                    </p:set>
                                  </p:childTnLst>
                                  <p:subTnLst>
                                    <p:animClr>
                                      <p:cBhvr override="childStyle">
                                        <p:cTn dur="1" fill="hold" display="0" masterRel="nextClick" afterEffect="1"/>
                                        <p:tgtEl>
                                          <p:spTgt spid="460803"/>
                                        </p:tgtEl>
                                        <p:attrNameLst>
                                          <p:attrName>ppt_c</p:attrName>
                                        </p:attrNameLst>
                                      </p:cBhvr>
                                      <p:to>
                                        <a:srgbClr val="B2B2B2"/>
                                      </p:to>
                                    </p:animClr>
                                  </p:subTnLst>
                                </p:cTn>
                              </p:par>
                              <p:par>
                                <p:cTn id="7" presetID="1" presetClass="entr" presetSubtype="0" fill="hold" grpId="0" nodeType="withEffect">
                                  <p:stCondLst>
                                    <p:cond delay="0"/>
                                  </p:stCondLst>
                                  <p:childTnLst>
                                    <p:set>
                                      <p:cBhvr>
                                        <p:cTn id="8" dur="1" fill="hold">
                                          <p:stCondLst>
                                            <p:cond delay="0"/>
                                          </p:stCondLst>
                                        </p:cTn>
                                        <p:tgtEl>
                                          <p:spTgt spid="460804">
                                            <p:txEl>
                                              <p:pRg st="1" end="1"/>
                                            </p:txEl>
                                          </p:spTgt>
                                        </p:tgtEl>
                                        <p:attrNameLst>
                                          <p:attrName>style.visibility</p:attrName>
                                        </p:attrNameLst>
                                      </p:cBhvr>
                                      <p:to>
                                        <p:strVal val="visible"/>
                                      </p:to>
                                    </p:set>
                                  </p:childTnLst>
                                  <p:subTnLst>
                                    <p:animClr>
                                      <p:cBhvr override="childStyle">
                                        <p:cTn dur="1" fill="hold" display="0" masterRel="nextClick" afterEffect="1"/>
                                        <p:tgtEl>
                                          <p:spTgt spid="460804">
                                            <p:txEl>
                                              <p:pRg st="1" end="1"/>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60804">
                                            <p:txEl>
                                              <p:pRg st="2" end="2"/>
                                            </p:txEl>
                                          </p:spTgt>
                                        </p:tgtEl>
                                        <p:attrNameLst>
                                          <p:attrName>style.visibility</p:attrName>
                                        </p:attrNameLst>
                                      </p:cBhvr>
                                      <p:to>
                                        <p:strVal val="visible"/>
                                      </p:to>
                                    </p:set>
                                    <p:animEffect transition="in" filter="dissolve">
                                      <p:cBhvr>
                                        <p:cTn id="13" dur="500"/>
                                        <p:tgtEl>
                                          <p:spTgt spid="460804">
                                            <p:txEl>
                                              <p:pRg st="2" end="2"/>
                                            </p:txEl>
                                          </p:spTgt>
                                        </p:tgtEl>
                                      </p:cBhvr>
                                    </p:animEffect>
                                  </p:childTnLst>
                                  <p:subTnLst>
                                    <p:animClr>
                                      <p:cBhvr override="childStyle">
                                        <p:cTn dur="1" fill="hold" display="0" masterRel="nextClick" afterEffect="1"/>
                                        <p:tgtEl>
                                          <p:spTgt spid="460804">
                                            <p:txEl>
                                              <p:pRg st="2" end="2"/>
                                            </p:txEl>
                                          </p:spTgt>
                                        </p:tgtEl>
                                        <p:attrNameLst>
                                          <p:attrName>ppt_c</p:attrName>
                                        </p:attrNameLst>
                                      </p:cBhvr>
                                      <p:to>
                                        <a:srgbClr val="B2B2B2"/>
                                      </p:to>
                                    </p:animClr>
                                  </p:sub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60804">
                                            <p:txEl>
                                              <p:pRg st="3" end="3"/>
                                            </p:txEl>
                                          </p:spTgt>
                                        </p:tgtEl>
                                        <p:attrNameLst>
                                          <p:attrName>style.visibility</p:attrName>
                                        </p:attrNameLst>
                                      </p:cBhvr>
                                      <p:to>
                                        <p:strVal val="visible"/>
                                      </p:to>
                                    </p:set>
                                    <p:animEffect transition="in" filter="dissolve">
                                      <p:cBhvr>
                                        <p:cTn id="18" dur="500"/>
                                        <p:tgtEl>
                                          <p:spTgt spid="460804">
                                            <p:txEl>
                                              <p:pRg st="3" end="3"/>
                                            </p:txEl>
                                          </p:spTgt>
                                        </p:tgtEl>
                                      </p:cBhvr>
                                    </p:animEffect>
                                  </p:childTnLst>
                                  <p:subTnLst>
                                    <p:animClr>
                                      <p:cBhvr override="childStyle">
                                        <p:cTn dur="1" fill="hold" display="0" masterRel="nextClick" afterEffect="1"/>
                                        <p:tgtEl>
                                          <p:spTgt spid="460804">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p:bldP spid="460804" grpId="0" build="p" bldLvl="2"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Rectangle 2"/>
          <p:cNvSpPr>
            <a:spLocks noGrp="1" noChangeArrowheads="1"/>
          </p:cNvSpPr>
          <p:nvPr>
            <p:ph type="body" sz="half" idx="1"/>
          </p:nvPr>
        </p:nvSpPr>
        <p:spPr>
          <a:xfrm>
            <a:off x="1066800" y="2514600"/>
            <a:ext cx="7772400" cy="3810000"/>
          </a:xfrm>
          <a:noFill/>
          <a:ln/>
        </p:spPr>
        <p:txBody>
          <a:bodyPr/>
          <a:lstStyle/>
          <a:p>
            <a:pPr marL="0" indent="0">
              <a:lnSpc>
                <a:spcPct val="130000"/>
              </a:lnSpc>
              <a:buFont typeface="Wingdings" pitchFamily="2" charset="2"/>
              <a:buNone/>
            </a:pPr>
            <a:r>
              <a:rPr lang="en-US"/>
              <a:t>“males’ and females’ unequal access to property, power, and prestige.”</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93BD67EC-5AC0-44F0-B930-2F4FD77A82E7}" type="slidenum">
              <a:rPr lang="en-US"/>
              <a:pPr/>
              <a:t>128</a:t>
            </a:fld>
            <a:endParaRPr lang="en-US"/>
          </a:p>
        </p:txBody>
      </p:sp>
      <p:sp>
        <p:nvSpPr>
          <p:cNvPr id="251907" name="Text Box 3"/>
          <p:cNvSpPr txBox="1">
            <a:spLocks noChangeArrowheads="1"/>
          </p:cNvSpPr>
          <p:nvPr/>
        </p:nvSpPr>
        <p:spPr bwMode="auto">
          <a:xfrm>
            <a:off x="1066800" y="0"/>
            <a:ext cx="7772400" cy="15240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What is Gender Stratification?</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51906">
                                            <p:txEl>
                                              <p:pRg st="0" end="0"/>
                                            </p:txEl>
                                          </p:spTgt>
                                        </p:tgtEl>
                                        <p:attrNameLst>
                                          <p:attrName>style.visibility</p:attrName>
                                        </p:attrNameLst>
                                      </p:cBhvr>
                                      <p:to>
                                        <p:strVal val="visible"/>
                                      </p:to>
                                    </p:set>
                                    <p:animEffect transition="in" filter="blinds(vertical)">
                                      <p:cBhvr>
                                        <p:cTn id="7" dur="500"/>
                                        <p:tgtEl>
                                          <p:spTgt spid="251906">
                                            <p:txEl>
                                              <p:pRg st="0" end="0"/>
                                            </p:txEl>
                                          </p:spTgt>
                                        </p:tgtEl>
                                      </p:cBhvr>
                                    </p:animEffect>
                                  </p:childTnLst>
                                  <p:subTnLst>
                                    <p:animClr>
                                      <p:cBhvr override="childStyle">
                                        <p:cTn dur="1" fill="hold" display="0" masterRel="nextClick" afterEffect="1"/>
                                        <p:tgtEl>
                                          <p:spTgt spid="251906">
                                            <p:txEl>
                                              <p:pRg st="0" end="0"/>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build="p" bldLvl="2"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Rectangle 2"/>
          <p:cNvSpPr>
            <a:spLocks noGrp="1" noChangeArrowheads="1"/>
          </p:cNvSpPr>
          <p:nvPr>
            <p:ph type="body" sz="half" idx="1"/>
          </p:nvPr>
        </p:nvSpPr>
        <p:spPr>
          <a:xfrm>
            <a:off x="685800" y="2057400"/>
            <a:ext cx="8610600" cy="4495800"/>
          </a:xfrm>
          <a:noFill/>
          <a:ln/>
        </p:spPr>
        <p:txBody>
          <a:bodyPr/>
          <a:lstStyle/>
          <a:p>
            <a:pPr>
              <a:lnSpc>
                <a:spcPct val="150000"/>
              </a:lnSpc>
              <a:buFont typeface="Wingdings" pitchFamily="2" charset="2"/>
              <a:buNone/>
            </a:pPr>
            <a:r>
              <a:rPr lang="en-US"/>
              <a:t>Sex – Biological Characteristics</a:t>
            </a:r>
          </a:p>
          <a:p>
            <a:pPr>
              <a:lnSpc>
                <a:spcPct val="150000"/>
              </a:lnSpc>
            </a:pPr>
            <a:r>
              <a:rPr lang="en-US"/>
              <a:t>Female and Male</a:t>
            </a:r>
          </a:p>
          <a:p>
            <a:pPr>
              <a:lnSpc>
                <a:spcPct val="150000"/>
              </a:lnSpc>
            </a:pPr>
            <a:r>
              <a:rPr lang="en-US"/>
              <a:t>Primary and Secondary Sexual Characteristics</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6ED491D3-8999-400C-A56D-6F2C1172A006}" type="slidenum">
              <a:rPr lang="en-US"/>
              <a:pPr/>
              <a:t>129</a:t>
            </a:fld>
            <a:endParaRPr lang="en-US"/>
          </a:p>
        </p:txBody>
      </p:sp>
      <p:sp>
        <p:nvSpPr>
          <p:cNvPr id="253955" name="Text Box 3"/>
          <p:cNvSpPr txBox="1">
            <a:spLocks noChangeArrowheads="1"/>
          </p:cNvSpPr>
          <p:nvPr/>
        </p:nvSpPr>
        <p:spPr bwMode="auto">
          <a:xfrm>
            <a:off x="685800" y="0"/>
            <a:ext cx="8153400" cy="15240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Issues of Sex and Gender</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53954">
                                            <p:txEl>
                                              <p:pRg st="0" end="0"/>
                                            </p:txEl>
                                          </p:spTgt>
                                        </p:tgtEl>
                                        <p:attrNameLst>
                                          <p:attrName>style.visibility</p:attrName>
                                        </p:attrNameLst>
                                      </p:cBhvr>
                                      <p:to>
                                        <p:strVal val="visible"/>
                                      </p:to>
                                    </p:set>
                                    <p:animEffect transition="in" filter="blinds(vertical)">
                                      <p:cBhvr>
                                        <p:cTn id="7" dur="500"/>
                                        <p:tgtEl>
                                          <p:spTgt spid="253954">
                                            <p:txEl>
                                              <p:pRg st="0" end="0"/>
                                            </p:txEl>
                                          </p:spTgt>
                                        </p:tgtEl>
                                      </p:cBhvr>
                                    </p:animEffect>
                                  </p:childTnLst>
                                  <p:subTnLst>
                                    <p:animClr>
                                      <p:cBhvr override="childStyle">
                                        <p:cTn dur="1" fill="hold" display="0" masterRel="nextClick" afterEffect="1"/>
                                        <p:tgtEl>
                                          <p:spTgt spid="253954">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53954">
                                            <p:txEl>
                                              <p:pRg st="1" end="1"/>
                                            </p:txEl>
                                          </p:spTgt>
                                        </p:tgtEl>
                                        <p:attrNameLst>
                                          <p:attrName>style.visibility</p:attrName>
                                        </p:attrNameLst>
                                      </p:cBhvr>
                                      <p:to>
                                        <p:strVal val="visible"/>
                                      </p:to>
                                    </p:set>
                                    <p:animEffect transition="in" filter="blinds(vertical)">
                                      <p:cBhvr>
                                        <p:cTn id="12" dur="500"/>
                                        <p:tgtEl>
                                          <p:spTgt spid="253954">
                                            <p:txEl>
                                              <p:pRg st="1" end="1"/>
                                            </p:txEl>
                                          </p:spTgt>
                                        </p:tgtEl>
                                      </p:cBhvr>
                                    </p:animEffect>
                                  </p:childTnLst>
                                  <p:subTnLst>
                                    <p:animClr>
                                      <p:cBhvr override="childStyle">
                                        <p:cTn dur="1" fill="hold" display="0" masterRel="nextClick" afterEffect="1"/>
                                        <p:tgtEl>
                                          <p:spTgt spid="253954">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253954">
                                            <p:txEl>
                                              <p:pRg st="2" end="2"/>
                                            </p:txEl>
                                          </p:spTgt>
                                        </p:tgtEl>
                                        <p:attrNameLst>
                                          <p:attrName>style.visibility</p:attrName>
                                        </p:attrNameLst>
                                      </p:cBhvr>
                                      <p:to>
                                        <p:strVal val="visible"/>
                                      </p:to>
                                    </p:set>
                                    <p:animEffect transition="in" filter="blinds(vertical)">
                                      <p:cBhvr>
                                        <p:cTn id="17" dur="500"/>
                                        <p:tgtEl>
                                          <p:spTgt spid="253954">
                                            <p:txEl>
                                              <p:pRg st="2" end="2"/>
                                            </p:txEl>
                                          </p:spTgt>
                                        </p:tgtEl>
                                      </p:cBhvr>
                                    </p:animEffect>
                                  </p:childTnLst>
                                  <p:subTnLst>
                                    <p:animClr>
                                      <p:cBhvr override="childStyle">
                                        <p:cTn dur="1" fill="hold" display="0" masterRel="nextClick" afterEffect="1"/>
                                        <p:tgtEl>
                                          <p:spTgt spid="253954">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6418" name="Rectangle 2"/>
          <p:cNvSpPr>
            <a:spLocks noGrp="1" noChangeArrowheads="1"/>
          </p:cNvSpPr>
          <p:nvPr>
            <p:ph type="body" sz="half" idx="1"/>
          </p:nvPr>
        </p:nvSpPr>
        <p:spPr>
          <a:xfrm>
            <a:off x="1143000" y="1905000"/>
            <a:ext cx="7696200" cy="4114800"/>
          </a:xfrm>
          <a:noFill/>
          <a:ln/>
        </p:spPr>
        <p:txBody>
          <a:bodyPr/>
          <a:lstStyle/>
          <a:p>
            <a:pPr>
              <a:lnSpc>
                <a:spcPct val="150000"/>
              </a:lnSpc>
              <a:buFont typeface="Wingdings" pitchFamily="2" charset="2"/>
              <a:buNone/>
            </a:pPr>
            <a:r>
              <a:rPr lang="en-US"/>
              <a:t>Inner Controls</a:t>
            </a:r>
          </a:p>
          <a:p>
            <a:pPr>
              <a:lnSpc>
                <a:spcPct val="150000"/>
              </a:lnSpc>
            </a:pPr>
            <a:r>
              <a:rPr lang="en-US"/>
              <a:t>Morality</a:t>
            </a:r>
          </a:p>
          <a:p>
            <a:pPr>
              <a:lnSpc>
                <a:spcPct val="150000"/>
              </a:lnSpc>
            </a:pPr>
            <a:r>
              <a:rPr lang="en-US"/>
              <a:t>Conscience</a:t>
            </a:r>
          </a:p>
          <a:p>
            <a:pPr>
              <a:lnSpc>
                <a:spcPct val="150000"/>
              </a:lnSpc>
            </a:pPr>
            <a:r>
              <a:rPr lang="en-US"/>
              <a:t>Religious Principles</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1481B4DC-F4F8-42DE-91D4-585A25E20EAB}" type="slidenum">
              <a:rPr lang="en-US"/>
              <a:pPr/>
              <a:t>13</a:t>
            </a:fld>
            <a:endParaRPr lang="en-US"/>
          </a:p>
        </p:txBody>
      </p:sp>
      <p:sp>
        <p:nvSpPr>
          <p:cNvPr id="316419" name="Text Box 3"/>
          <p:cNvSpPr txBox="1">
            <a:spLocks noChangeArrowheads="1"/>
          </p:cNvSpPr>
          <p:nvPr/>
        </p:nvSpPr>
        <p:spPr bwMode="auto">
          <a:xfrm>
            <a:off x="1143000" y="0"/>
            <a:ext cx="7696200" cy="1295400"/>
          </a:xfrm>
          <a:prstGeom prst="rect">
            <a:avLst/>
          </a:prstGeom>
          <a:noFill/>
          <a:ln w="9525" algn="ctr">
            <a:noFill/>
            <a:miter lim="800000"/>
            <a:headEnd type="none" w="sm" len="sm"/>
            <a:tailEnd type="none" w="sm" len="sm"/>
          </a:ln>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Symbolic Interactionist Perspective </a:t>
            </a:r>
            <a:r>
              <a:rPr lang="en-US" sz="2400">
                <a:solidFill>
                  <a:srgbClr val="035532"/>
                </a:solidFill>
                <a:effectLst>
                  <a:outerShdw blurRad="38100" dist="38100" dir="2700000" algn="tl">
                    <a:srgbClr val="C0C0C0"/>
                  </a:outerShdw>
                </a:effectLst>
                <a:cs typeface="Times New Roman" pitchFamily="18" charset="0"/>
              </a:rPr>
              <a:t>Control Theory</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6418">
                                            <p:txEl>
                                              <p:pRg st="0" end="0"/>
                                            </p:txEl>
                                          </p:spTgt>
                                        </p:tgtEl>
                                        <p:attrNameLst>
                                          <p:attrName>style.visibility</p:attrName>
                                        </p:attrNameLst>
                                      </p:cBhvr>
                                      <p:to>
                                        <p:strVal val="visible"/>
                                      </p:to>
                                    </p:set>
                                    <p:animEffect transition="in" filter="fade">
                                      <p:cBhvr>
                                        <p:cTn id="7" dur="1000"/>
                                        <p:tgtEl>
                                          <p:spTgt spid="316418">
                                            <p:txEl>
                                              <p:pRg st="0" end="0"/>
                                            </p:txEl>
                                          </p:spTgt>
                                        </p:tgtEl>
                                      </p:cBhvr>
                                    </p:animEffect>
                                    <p:anim calcmode="lin" valueType="num">
                                      <p:cBhvr>
                                        <p:cTn id="8" dur="1000" fill="hold"/>
                                        <p:tgtEl>
                                          <p:spTgt spid="3164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6418">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6418">
                                            <p:txEl>
                                              <p:pRg st="0" end="0"/>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16418">
                                            <p:txEl>
                                              <p:pRg st="1" end="1"/>
                                            </p:txEl>
                                          </p:spTgt>
                                        </p:tgtEl>
                                        <p:attrNameLst>
                                          <p:attrName>style.visibility</p:attrName>
                                        </p:attrNameLst>
                                      </p:cBhvr>
                                      <p:to>
                                        <p:strVal val="visible"/>
                                      </p:to>
                                    </p:set>
                                    <p:animEffect transition="in" filter="fade">
                                      <p:cBhvr>
                                        <p:cTn id="14" dur="1000"/>
                                        <p:tgtEl>
                                          <p:spTgt spid="316418">
                                            <p:txEl>
                                              <p:pRg st="1" end="1"/>
                                            </p:txEl>
                                          </p:spTgt>
                                        </p:tgtEl>
                                      </p:cBhvr>
                                    </p:animEffect>
                                    <p:anim calcmode="lin" valueType="num">
                                      <p:cBhvr>
                                        <p:cTn id="15" dur="1000" fill="hold"/>
                                        <p:tgtEl>
                                          <p:spTgt spid="3164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16418">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6418">
                                            <p:txEl>
                                              <p:pRg st="1" end="1"/>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16418">
                                            <p:txEl>
                                              <p:pRg st="2" end="2"/>
                                            </p:txEl>
                                          </p:spTgt>
                                        </p:tgtEl>
                                        <p:attrNameLst>
                                          <p:attrName>style.visibility</p:attrName>
                                        </p:attrNameLst>
                                      </p:cBhvr>
                                      <p:to>
                                        <p:strVal val="visible"/>
                                      </p:to>
                                    </p:set>
                                    <p:animEffect transition="in" filter="fade">
                                      <p:cBhvr>
                                        <p:cTn id="21" dur="1000"/>
                                        <p:tgtEl>
                                          <p:spTgt spid="316418">
                                            <p:txEl>
                                              <p:pRg st="2" end="2"/>
                                            </p:txEl>
                                          </p:spTgt>
                                        </p:tgtEl>
                                      </p:cBhvr>
                                    </p:animEffect>
                                    <p:anim calcmode="lin" valueType="num">
                                      <p:cBhvr>
                                        <p:cTn id="22" dur="1000" fill="hold"/>
                                        <p:tgtEl>
                                          <p:spTgt spid="31641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16418">
                                            <p:txEl>
                                              <p:pRg st="2" end="2"/>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6418">
                                            <p:txEl>
                                              <p:pRg st="2" end="2"/>
                                            </p:txEl>
                                          </p:spTgt>
                                        </p:tgtEl>
                                        <p:attrNameLst>
                                          <p:attrName>ppt_c</p:attrName>
                                        </p:attrNameLst>
                                      </p:cBhvr>
                                      <p:to>
                                        <a:srgbClr val="B2B2B2"/>
                                      </p:to>
                                    </p:animClr>
                                  </p:sub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16418">
                                            <p:txEl>
                                              <p:pRg st="3" end="3"/>
                                            </p:txEl>
                                          </p:spTgt>
                                        </p:tgtEl>
                                        <p:attrNameLst>
                                          <p:attrName>style.visibility</p:attrName>
                                        </p:attrNameLst>
                                      </p:cBhvr>
                                      <p:to>
                                        <p:strVal val="visible"/>
                                      </p:to>
                                    </p:set>
                                    <p:animEffect transition="in" filter="fade">
                                      <p:cBhvr>
                                        <p:cTn id="28" dur="1000"/>
                                        <p:tgtEl>
                                          <p:spTgt spid="316418">
                                            <p:txEl>
                                              <p:pRg st="3" end="3"/>
                                            </p:txEl>
                                          </p:spTgt>
                                        </p:tgtEl>
                                      </p:cBhvr>
                                    </p:animEffect>
                                    <p:anim calcmode="lin" valueType="num">
                                      <p:cBhvr>
                                        <p:cTn id="29" dur="1000" fill="hold"/>
                                        <p:tgtEl>
                                          <p:spTgt spid="31641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16418">
                                            <p:txEl>
                                              <p:pRg st="3" end="3"/>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6418">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8" grpId="0" build="p" bldLvl="2"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ChangeArrowheads="1"/>
          </p:cNvSpPr>
          <p:nvPr>
            <p:ph type="body" sz="half" idx="1"/>
          </p:nvPr>
        </p:nvSpPr>
        <p:spPr>
          <a:xfrm>
            <a:off x="685800" y="2057400"/>
            <a:ext cx="8458200" cy="4495800"/>
          </a:xfrm>
          <a:noFill/>
          <a:ln/>
        </p:spPr>
        <p:txBody>
          <a:bodyPr/>
          <a:lstStyle/>
          <a:p>
            <a:pPr>
              <a:lnSpc>
                <a:spcPct val="170000"/>
              </a:lnSpc>
              <a:buFont typeface="Wingdings" pitchFamily="2" charset="2"/>
              <a:buNone/>
            </a:pPr>
            <a:r>
              <a:rPr lang="en-US"/>
              <a:t>Gender - Social Characteristics</a:t>
            </a:r>
          </a:p>
          <a:p>
            <a:pPr>
              <a:lnSpc>
                <a:spcPct val="170000"/>
              </a:lnSpc>
            </a:pPr>
            <a:r>
              <a:rPr lang="en-US"/>
              <a:t>Masculinity and Femininity</a:t>
            </a:r>
          </a:p>
          <a:p>
            <a:pPr>
              <a:lnSpc>
                <a:spcPct val="170000"/>
              </a:lnSpc>
            </a:pPr>
            <a:r>
              <a:rPr lang="en-US"/>
              <a:t>Appropriate Behavior</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3AD5D93F-0738-4B4F-BD6B-BF3C343EC305}" type="slidenum">
              <a:rPr lang="en-US"/>
              <a:pPr/>
              <a:t>130</a:t>
            </a:fld>
            <a:endParaRPr lang="en-US"/>
          </a:p>
        </p:txBody>
      </p:sp>
      <p:sp>
        <p:nvSpPr>
          <p:cNvPr id="256003" name="Text Box 3"/>
          <p:cNvSpPr txBox="1">
            <a:spLocks noChangeArrowheads="1"/>
          </p:cNvSpPr>
          <p:nvPr/>
        </p:nvSpPr>
        <p:spPr bwMode="auto">
          <a:xfrm>
            <a:off x="685800" y="0"/>
            <a:ext cx="8153400" cy="15240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Issues of Sex and Gender</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56002">
                                            <p:txEl>
                                              <p:pRg st="0" end="0"/>
                                            </p:txEl>
                                          </p:spTgt>
                                        </p:tgtEl>
                                        <p:attrNameLst>
                                          <p:attrName>style.visibility</p:attrName>
                                        </p:attrNameLst>
                                      </p:cBhvr>
                                      <p:to>
                                        <p:strVal val="visible"/>
                                      </p:to>
                                    </p:set>
                                    <p:animEffect transition="in" filter="blinds(vertical)">
                                      <p:cBhvr>
                                        <p:cTn id="7" dur="500"/>
                                        <p:tgtEl>
                                          <p:spTgt spid="256002">
                                            <p:txEl>
                                              <p:pRg st="0" end="0"/>
                                            </p:txEl>
                                          </p:spTgt>
                                        </p:tgtEl>
                                      </p:cBhvr>
                                    </p:animEffect>
                                  </p:childTnLst>
                                  <p:subTnLst>
                                    <p:animClr>
                                      <p:cBhvr override="childStyle">
                                        <p:cTn dur="1" fill="hold" display="0" masterRel="nextClick" afterEffect="1"/>
                                        <p:tgtEl>
                                          <p:spTgt spid="256002">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56002">
                                            <p:txEl>
                                              <p:pRg st="1" end="1"/>
                                            </p:txEl>
                                          </p:spTgt>
                                        </p:tgtEl>
                                        <p:attrNameLst>
                                          <p:attrName>style.visibility</p:attrName>
                                        </p:attrNameLst>
                                      </p:cBhvr>
                                      <p:to>
                                        <p:strVal val="visible"/>
                                      </p:to>
                                    </p:set>
                                    <p:animEffect transition="in" filter="blinds(vertical)">
                                      <p:cBhvr>
                                        <p:cTn id="12" dur="500"/>
                                        <p:tgtEl>
                                          <p:spTgt spid="256002">
                                            <p:txEl>
                                              <p:pRg st="1" end="1"/>
                                            </p:txEl>
                                          </p:spTgt>
                                        </p:tgtEl>
                                      </p:cBhvr>
                                    </p:animEffect>
                                  </p:childTnLst>
                                  <p:subTnLst>
                                    <p:animClr>
                                      <p:cBhvr override="childStyle">
                                        <p:cTn dur="1" fill="hold" display="0" masterRel="nextClick" afterEffect="1"/>
                                        <p:tgtEl>
                                          <p:spTgt spid="256002">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256002">
                                            <p:txEl>
                                              <p:pRg st="2" end="2"/>
                                            </p:txEl>
                                          </p:spTgt>
                                        </p:tgtEl>
                                        <p:attrNameLst>
                                          <p:attrName>style.visibility</p:attrName>
                                        </p:attrNameLst>
                                      </p:cBhvr>
                                      <p:to>
                                        <p:strVal val="visible"/>
                                      </p:to>
                                    </p:set>
                                    <p:animEffect transition="in" filter="blinds(vertical)">
                                      <p:cBhvr>
                                        <p:cTn id="17" dur="500"/>
                                        <p:tgtEl>
                                          <p:spTgt spid="256002">
                                            <p:txEl>
                                              <p:pRg st="2" end="2"/>
                                            </p:txEl>
                                          </p:spTgt>
                                        </p:tgtEl>
                                      </p:cBhvr>
                                    </p:animEffect>
                                  </p:childTnLst>
                                  <p:subTnLst>
                                    <p:animClr>
                                      <p:cBhvr override="childStyle">
                                        <p:cTn dur="1" fill="hold" display="0" masterRel="nextClick" afterEffect="1"/>
                                        <p:tgtEl>
                                          <p:spTgt spid="256002">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build="p" bldLvl="2"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type="body" sz="half" idx="1"/>
          </p:nvPr>
        </p:nvSpPr>
        <p:spPr>
          <a:xfrm>
            <a:off x="1066800" y="2057400"/>
            <a:ext cx="8077200" cy="3886200"/>
          </a:xfrm>
          <a:noFill/>
          <a:ln/>
        </p:spPr>
        <p:txBody>
          <a:bodyPr/>
          <a:lstStyle/>
          <a:p>
            <a:pPr>
              <a:buFont typeface="Wingdings" pitchFamily="2" charset="2"/>
              <a:buNone/>
            </a:pPr>
            <a:r>
              <a:rPr lang="en-US"/>
              <a:t>Dominant Position in Sociology</a:t>
            </a:r>
          </a:p>
          <a:p>
            <a:r>
              <a:rPr lang="en-US"/>
              <a:t>Social Factors Primary, Not Biological</a:t>
            </a:r>
          </a:p>
          <a:p>
            <a:r>
              <a:rPr lang="en-US"/>
              <a:t>If Biological Should Be Less Variation</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C47D2E89-B0C5-47EC-87B5-6CBBB1AB944C}" type="slidenum">
              <a:rPr lang="en-US"/>
              <a:pPr/>
              <a:t>131</a:t>
            </a:fld>
            <a:endParaRPr lang="en-US"/>
          </a:p>
        </p:txBody>
      </p:sp>
      <p:sp>
        <p:nvSpPr>
          <p:cNvPr id="260099" name="Text Box 3"/>
          <p:cNvSpPr txBox="1">
            <a:spLocks noChangeArrowheads="1"/>
          </p:cNvSpPr>
          <p:nvPr/>
        </p:nvSpPr>
        <p:spPr bwMode="auto">
          <a:xfrm>
            <a:off x="1066800" y="0"/>
            <a:ext cx="7772400" cy="1524000"/>
          </a:xfrm>
          <a:prstGeom prst="rect">
            <a:avLst/>
          </a:prstGeom>
          <a:noFill/>
          <a:ln w="9525">
            <a:noFill/>
            <a:miter lim="800000"/>
            <a:headEnd type="none" w="sm" len="sm"/>
            <a:tailEnd type="none" w="sm" len="sm"/>
          </a:ln>
          <a:effectLst>
            <a:outerShdw dist="35921" dir="2700000" algn="ctr" rotWithShape="0">
              <a:schemeClr val="hlink">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Gender Differences In Behavior </a:t>
            </a:r>
            <a:r>
              <a:rPr lang="en-US">
                <a:solidFill>
                  <a:srgbClr val="035532"/>
                </a:solidFill>
                <a:effectLst>
                  <a:outerShdw blurRad="38100" dist="38100" dir="2700000" algn="tl">
                    <a:srgbClr val="C0C0C0"/>
                  </a:outerShdw>
                </a:effectLst>
                <a:cs typeface="Times New Roman" pitchFamily="18" charset="0"/>
              </a:rPr>
              <a:t>Biology or Culture?</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60098">
                                            <p:txEl>
                                              <p:pRg st="0" end="0"/>
                                            </p:txEl>
                                          </p:spTgt>
                                        </p:tgtEl>
                                        <p:attrNameLst>
                                          <p:attrName>style.visibility</p:attrName>
                                        </p:attrNameLst>
                                      </p:cBhvr>
                                      <p:to>
                                        <p:strVal val="visible"/>
                                      </p:to>
                                    </p:set>
                                    <p:animEffect transition="in" filter="blinds(vertical)">
                                      <p:cBhvr>
                                        <p:cTn id="7" dur="500"/>
                                        <p:tgtEl>
                                          <p:spTgt spid="260098">
                                            <p:txEl>
                                              <p:pRg st="0" end="0"/>
                                            </p:txEl>
                                          </p:spTgt>
                                        </p:tgtEl>
                                      </p:cBhvr>
                                    </p:animEffect>
                                  </p:childTnLst>
                                  <p:subTnLst>
                                    <p:animClr>
                                      <p:cBhvr override="childStyle">
                                        <p:cTn dur="1" fill="hold" display="0" masterRel="nextClick" afterEffect="1"/>
                                        <p:tgtEl>
                                          <p:spTgt spid="260098">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60098">
                                            <p:txEl>
                                              <p:pRg st="1" end="1"/>
                                            </p:txEl>
                                          </p:spTgt>
                                        </p:tgtEl>
                                        <p:attrNameLst>
                                          <p:attrName>style.visibility</p:attrName>
                                        </p:attrNameLst>
                                      </p:cBhvr>
                                      <p:to>
                                        <p:strVal val="visible"/>
                                      </p:to>
                                    </p:set>
                                    <p:animEffect transition="in" filter="blinds(vertical)">
                                      <p:cBhvr>
                                        <p:cTn id="12" dur="500"/>
                                        <p:tgtEl>
                                          <p:spTgt spid="260098">
                                            <p:txEl>
                                              <p:pRg st="1" end="1"/>
                                            </p:txEl>
                                          </p:spTgt>
                                        </p:tgtEl>
                                      </p:cBhvr>
                                    </p:animEffect>
                                  </p:childTnLst>
                                  <p:subTnLst>
                                    <p:animClr>
                                      <p:cBhvr override="childStyle">
                                        <p:cTn dur="1" fill="hold" display="0" masterRel="nextClick" afterEffect="1"/>
                                        <p:tgtEl>
                                          <p:spTgt spid="260098">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260098">
                                            <p:txEl>
                                              <p:pRg st="2" end="2"/>
                                            </p:txEl>
                                          </p:spTgt>
                                        </p:tgtEl>
                                        <p:attrNameLst>
                                          <p:attrName>style.visibility</p:attrName>
                                        </p:attrNameLst>
                                      </p:cBhvr>
                                      <p:to>
                                        <p:strVal val="visible"/>
                                      </p:to>
                                    </p:set>
                                    <p:animEffect transition="in" filter="blinds(vertical)">
                                      <p:cBhvr>
                                        <p:cTn id="17" dur="500"/>
                                        <p:tgtEl>
                                          <p:spTgt spid="260098">
                                            <p:txEl>
                                              <p:pRg st="2" end="2"/>
                                            </p:txEl>
                                          </p:spTgt>
                                        </p:tgtEl>
                                      </p:cBhvr>
                                    </p:animEffect>
                                  </p:childTnLst>
                                  <p:subTnLst>
                                    <p:animClr>
                                      <p:cBhvr override="childStyle">
                                        <p:cTn dur="1" fill="hold" display="0" masterRel="nextClick" afterEffect="1"/>
                                        <p:tgtEl>
                                          <p:spTgt spid="260098">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build="p" bldLvl="2"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2"/>
          <p:cNvSpPr>
            <a:spLocks noGrp="1" noChangeArrowheads="1"/>
          </p:cNvSpPr>
          <p:nvPr>
            <p:ph type="body" sz="half" idx="1"/>
          </p:nvPr>
        </p:nvSpPr>
        <p:spPr>
          <a:xfrm>
            <a:off x="1066800" y="2057400"/>
            <a:ext cx="7924800" cy="4419600"/>
          </a:xfrm>
          <a:noFill/>
          <a:ln/>
        </p:spPr>
        <p:txBody>
          <a:bodyPr/>
          <a:lstStyle/>
          <a:p>
            <a:pPr>
              <a:lnSpc>
                <a:spcPct val="130000"/>
              </a:lnSpc>
            </a:pPr>
            <a:r>
              <a:rPr lang="en-US"/>
              <a:t>How Females became a Minority Group</a:t>
            </a:r>
          </a:p>
          <a:p>
            <a:pPr>
              <a:lnSpc>
                <a:spcPct val="130000"/>
              </a:lnSpc>
            </a:pPr>
            <a:r>
              <a:rPr lang="en-US"/>
              <a:t>The Origins of Patriarchy</a:t>
            </a:r>
          </a:p>
          <a:p>
            <a:pPr>
              <a:lnSpc>
                <a:spcPct val="130000"/>
              </a:lnSpc>
            </a:pPr>
            <a:r>
              <a:rPr lang="en-US"/>
              <a:t>Sex Typing of Work</a:t>
            </a:r>
          </a:p>
          <a:p>
            <a:pPr>
              <a:lnSpc>
                <a:spcPct val="130000"/>
              </a:lnSpc>
            </a:pPr>
            <a:r>
              <a:rPr lang="en-US"/>
              <a:t>Gender and Prestige of Work</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5C674D6D-2443-42B2-B1CA-AB2D690ABD3E}" type="slidenum">
              <a:rPr lang="en-US"/>
              <a:pPr/>
              <a:t>132</a:t>
            </a:fld>
            <a:endParaRPr lang="en-US"/>
          </a:p>
        </p:txBody>
      </p:sp>
      <p:sp>
        <p:nvSpPr>
          <p:cNvPr id="264195" name="Text Box 3"/>
          <p:cNvSpPr txBox="1">
            <a:spLocks noChangeArrowheads="1"/>
          </p:cNvSpPr>
          <p:nvPr/>
        </p:nvSpPr>
        <p:spPr bwMode="auto">
          <a:xfrm>
            <a:off x="1066800" y="0"/>
            <a:ext cx="7772400" cy="15240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Gender and Inequality in Global Perspective</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64194">
                                            <p:txEl>
                                              <p:pRg st="0" end="0"/>
                                            </p:txEl>
                                          </p:spTgt>
                                        </p:tgtEl>
                                        <p:attrNameLst>
                                          <p:attrName>style.visibility</p:attrName>
                                        </p:attrNameLst>
                                      </p:cBhvr>
                                      <p:to>
                                        <p:strVal val="visible"/>
                                      </p:to>
                                    </p:set>
                                    <p:animEffect transition="in" filter="blinds(vertical)">
                                      <p:cBhvr>
                                        <p:cTn id="7" dur="500"/>
                                        <p:tgtEl>
                                          <p:spTgt spid="264194">
                                            <p:txEl>
                                              <p:pRg st="0" end="0"/>
                                            </p:txEl>
                                          </p:spTgt>
                                        </p:tgtEl>
                                      </p:cBhvr>
                                    </p:animEffect>
                                  </p:childTnLst>
                                  <p:subTnLst>
                                    <p:animClr>
                                      <p:cBhvr override="childStyle">
                                        <p:cTn dur="1" fill="hold" display="0" masterRel="nextClick" afterEffect="1"/>
                                        <p:tgtEl>
                                          <p:spTgt spid="264194">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64194">
                                            <p:txEl>
                                              <p:pRg st="1" end="1"/>
                                            </p:txEl>
                                          </p:spTgt>
                                        </p:tgtEl>
                                        <p:attrNameLst>
                                          <p:attrName>style.visibility</p:attrName>
                                        </p:attrNameLst>
                                      </p:cBhvr>
                                      <p:to>
                                        <p:strVal val="visible"/>
                                      </p:to>
                                    </p:set>
                                    <p:animEffect transition="in" filter="blinds(vertical)">
                                      <p:cBhvr>
                                        <p:cTn id="12" dur="500"/>
                                        <p:tgtEl>
                                          <p:spTgt spid="264194">
                                            <p:txEl>
                                              <p:pRg st="1" end="1"/>
                                            </p:txEl>
                                          </p:spTgt>
                                        </p:tgtEl>
                                      </p:cBhvr>
                                    </p:animEffect>
                                  </p:childTnLst>
                                  <p:subTnLst>
                                    <p:animClr>
                                      <p:cBhvr override="childStyle">
                                        <p:cTn dur="1" fill="hold" display="0" masterRel="nextClick" afterEffect="1"/>
                                        <p:tgtEl>
                                          <p:spTgt spid="264194">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264194">
                                            <p:txEl>
                                              <p:pRg st="2" end="2"/>
                                            </p:txEl>
                                          </p:spTgt>
                                        </p:tgtEl>
                                        <p:attrNameLst>
                                          <p:attrName>style.visibility</p:attrName>
                                        </p:attrNameLst>
                                      </p:cBhvr>
                                      <p:to>
                                        <p:strVal val="visible"/>
                                      </p:to>
                                    </p:set>
                                    <p:animEffect transition="in" filter="blinds(vertical)">
                                      <p:cBhvr>
                                        <p:cTn id="17" dur="500"/>
                                        <p:tgtEl>
                                          <p:spTgt spid="264194">
                                            <p:txEl>
                                              <p:pRg st="2" end="2"/>
                                            </p:txEl>
                                          </p:spTgt>
                                        </p:tgtEl>
                                      </p:cBhvr>
                                    </p:animEffect>
                                  </p:childTnLst>
                                  <p:subTnLst>
                                    <p:animClr>
                                      <p:cBhvr override="childStyle">
                                        <p:cTn dur="1" fill="hold" display="0" masterRel="nextClick" afterEffect="1"/>
                                        <p:tgtEl>
                                          <p:spTgt spid="264194">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264194">
                                            <p:txEl>
                                              <p:pRg st="3" end="3"/>
                                            </p:txEl>
                                          </p:spTgt>
                                        </p:tgtEl>
                                        <p:attrNameLst>
                                          <p:attrName>style.visibility</p:attrName>
                                        </p:attrNameLst>
                                      </p:cBhvr>
                                      <p:to>
                                        <p:strVal val="visible"/>
                                      </p:to>
                                    </p:set>
                                    <p:animEffect transition="in" filter="blinds(vertical)">
                                      <p:cBhvr>
                                        <p:cTn id="22" dur="500"/>
                                        <p:tgtEl>
                                          <p:spTgt spid="264194">
                                            <p:txEl>
                                              <p:pRg st="3" end="3"/>
                                            </p:txEl>
                                          </p:spTgt>
                                        </p:tgtEl>
                                      </p:cBhvr>
                                    </p:animEffect>
                                  </p:childTnLst>
                                  <p:subTnLst>
                                    <p:animClr>
                                      <p:cBhvr override="childStyle">
                                        <p:cTn dur="1" fill="hold" display="0" masterRel="nextClick" afterEffect="1"/>
                                        <p:tgtEl>
                                          <p:spTgt spid="264194">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build="p" bldLvl="2"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body" sz="half" idx="1"/>
          </p:nvPr>
        </p:nvSpPr>
        <p:spPr>
          <a:xfrm>
            <a:off x="1295400" y="2057400"/>
            <a:ext cx="7848600" cy="4343400"/>
          </a:xfrm>
          <a:noFill/>
          <a:ln/>
        </p:spPr>
        <p:txBody>
          <a:bodyPr/>
          <a:lstStyle/>
          <a:p>
            <a:pPr>
              <a:lnSpc>
                <a:spcPct val="120000"/>
              </a:lnSpc>
              <a:buFont typeface="Wingdings" pitchFamily="2" charset="2"/>
              <a:buNone/>
            </a:pPr>
            <a:r>
              <a:rPr lang="en-US"/>
              <a:t>Other Areas of Global Discrimination</a:t>
            </a:r>
          </a:p>
          <a:p>
            <a:pPr>
              <a:lnSpc>
                <a:spcPct val="120000"/>
              </a:lnSpc>
            </a:pPr>
            <a:r>
              <a:rPr lang="en-US"/>
              <a:t>Global Gap in Education</a:t>
            </a:r>
          </a:p>
          <a:p>
            <a:pPr>
              <a:lnSpc>
                <a:spcPct val="120000"/>
              </a:lnSpc>
            </a:pPr>
            <a:r>
              <a:rPr lang="en-US"/>
              <a:t>Global Gap in Politics</a:t>
            </a:r>
          </a:p>
          <a:p>
            <a:pPr>
              <a:lnSpc>
                <a:spcPct val="120000"/>
              </a:lnSpc>
            </a:pPr>
            <a:r>
              <a:rPr lang="en-US"/>
              <a:t>Global Gap in Pay </a:t>
            </a:r>
          </a:p>
          <a:p>
            <a:pPr>
              <a:lnSpc>
                <a:spcPct val="120000"/>
              </a:lnSpc>
            </a:pPr>
            <a:r>
              <a:rPr lang="en-US"/>
              <a:t>Violence Against Women</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60D3F5FA-8D04-4B6B-9C53-1903B45C2C35}" type="slidenum">
              <a:rPr lang="en-US"/>
              <a:pPr/>
              <a:t>133</a:t>
            </a:fld>
            <a:endParaRPr lang="en-US"/>
          </a:p>
        </p:txBody>
      </p:sp>
      <p:sp>
        <p:nvSpPr>
          <p:cNvPr id="266243" name="Text Box 3"/>
          <p:cNvSpPr txBox="1">
            <a:spLocks noChangeArrowheads="1"/>
          </p:cNvSpPr>
          <p:nvPr/>
        </p:nvSpPr>
        <p:spPr bwMode="auto">
          <a:xfrm>
            <a:off x="1066800" y="0"/>
            <a:ext cx="77724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Gender and Inequality in Global Perspective</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66242">
                                            <p:txEl>
                                              <p:pRg st="0" end="0"/>
                                            </p:txEl>
                                          </p:spTgt>
                                        </p:tgtEl>
                                        <p:attrNameLst>
                                          <p:attrName>style.visibility</p:attrName>
                                        </p:attrNameLst>
                                      </p:cBhvr>
                                      <p:to>
                                        <p:strVal val="visible"/>
                                      </p:to>
                                    </p:set>
                                    <p:animEffect transition="in" filter="blinds(vertical)">
                                      <p:cBhvr>
                                        <p:cTn id="7" dur="500"/>
                                        <p:tgtEl>
                                          <p:spTgt spid="266242">
                                            <p:txEl>
                                              <p:pRg st="0" end="0"/>
                                            </p:txEl>
                                          </p:spTgt>
                                        </p:tgtEl>
                                      </p:cBhvr>
                                    </p:animEffect>
                                  </p:childTnLst>
                                  <p:subTnLst>
                                    <p:animClr>
                                      <p:cBhvr override="childStyle">
                                        <p:cTn dur="1" fill="hold" display="0" masterRel="nextClick" afterEffect="1"/>
                                        <p:tgtEl>
                                          <p:spTgt spid="266242">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66242">
                                            <p:txEl>
                                              <p:pRg st="1" end="1"/>
                                            </p:txEl>
                                          </p:spTgt>
                                        </p:tgtEl>
                                        <p:attrNameLst>
                                          <p:attrName>style.visibility</p:attrName>
                                        </p:attrNameLst>
                                      </p:cBhvr>
                                      <p:to>
                                        <p:strVal val="visible"/>
                                      </p:to>
                                    </p:set>
                                    <p:animEffect transition="in" filter="blinds(vertical)">
                                      <p:cBhvr>
                                        <p:cTn id="12" dur="500"/>
                                        <p:tgtEl>
                                          <p:spTgt spid="266242">
                                            <p:txEl>
                                              <p:pRg st="1" end="1"/>
                                            </p:txEl>
                                          </p:spTgt>
                                        </p:tgtEl>
                                      </p:cBhvr>
                                    </p:animEffect>
                                  </p:childTnLst>
                                  <p:subTnLst>
                                    <p:animClr>
                                      <p:cBhvr override="childStyle">
                                        <p:cTn dur="1" fill="hold" display="0" masterRel="nextClick" afterEffect="1"/>
                                        <p:tgtEl>
                                          <p:spTgt spid="266242">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266242">
                                            <p:txEl>
                                              <p:pRg st="2" end="2"/>
                                            </p:txEl>
                                          </p:spTgt>
                                        </p:tgtEl>
                                        <p:attrNameLst>
                                          <p:attrName>style.visibility</p:attrName>
                                        </p:attrNameLst>
                                      </p:cBhvr>
                                      <p:to>
                                        <p:strVal val="visible"/>
                                      </p:to>
                                    </p:set>
                                    <p:animEffect transition="in" filter="blinds(vertical)">
                                      <p:cBhvr>
                                        <p:cTn id="17" dur="500"/>
                                        <p:tgtEl>
                                          <p:spTgt spid="266242">
                                            <p:txEl>
                                              <p:pRg st="2" end="2"/>
                                            </p:txEl>
                                          </p:spTgt>
                                        </p:tgtEl>
                                      </p:cBhvr>
                                    </p:animEffect>
                                  </p:childTnLst>
                                  <p:subTnLst>
                                    <p:animClr>
                                      <p:cBhvr override="childStyle">
                                        <p:cTn dur="1" fill="hold" display="0" masterRel="nextClick" afterEffect="1"/>
                                        <p:tgtEl>
                                          <p:spTgt spid="266242">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266242">
                                            <p:txEl>
                                              <p:pRg st="3" end="3"/>
                                            </p:txEl>
                                          </p:spTgt>
                                        </p:tgtEl>
                                        <p:attrNameLst>
                                          <p:attrName>style.visibility</p:attrName>
                                        </p:attrNameLst>
                                      </p:cBhvr>
                                      <p:to>
                                        <p:strVal val="visible"/>
                                      </p:to>
                                    </p:set>
                                    <p:animEffect transition="in" filter="blinds(vertical)">
                                      <p:cBhvr>
                                        <p:cTn id="22" dur="500"/>
                                        <p:tgtEl>
                                          <p:spTgt spid="266242">
                                            <p:txEl>
                                              <p:pRg st="3" end="3"/>
                                            </p:txEl>
                                          </p:spTgt>
                                        </p:tgtEl>
                                      </p:cBhvr>
                                    </p:animEffect>
                                  </p:childTnLst>
                                  <p:subTnLst>
                                    <p:animClr>
                                      <p:cBhvr override="childStyle">
                                        <p:cTn dur="1" fill="hold" display="0" masterRel="nextClick" afterEffect="1"/>
                                        <p:tgtEl>
                                          <p:spTgt spid="266242">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266242">
                                            <p:txEl>
                                              <p:pRg st="4" end="4"/>
                                            </p:txEl>
                                          </p:spTgt>
                                        </p:tgtEl>
                                        <p:attrNameLst>
                                          <p:attrName>style.visibility</p:attrName>
                                        </p:attrNameLst>
                                      </p:cBhvr>
                                      <p:to>
                                        <p:strVal val="visible"/>
                                      </p:to>
                                    </p:set>
                                    <p:animEffect transition="in" filter="blinds(vertical)">
                                      <p:cBhvr>
                                        <p:cTn id="27" dur="500"/>
                                        <p:tgtEl>
                                          <p:spTgt spid="266242">
                                            <p:txEl>
                                              <p:pRg st="4" end="4"/>
                                            </p:txEl>
                                          </p:spTgt>
                                        </p:tgtEl>
                                      </p:cBhvr>
                                    </p:animEffect>
                                  </p:childTnLst>
                                  <p:subTnLst>
                                    <p:animClr>
                                      <p:cBhvr override="childStyle">
                                        <p:cTn dur="1" fill="hold" display="0" masterRel="nextClick" afterEffect="1"/>
                                        <p:tgtEl>
                                          <p:spTgt spid="266242">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build="p" bldLvl="2"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smtClean="0"/>
              <a:t>Social construction of gender</a:t>
            </a:r>
          </a:p>
        </p:txBody>
      </p:sp>
      <p:sp>
        <p:nvSpPr>
          <p:cNvPr id="243714" name="Slide Number Placeholder 5"/>
          <p:cNvSpPr>
            <a:spLocks noGrp="1"/>
          </p:cNvSpPr>
          <p:nvPr>
            <p:ph type="sldNum" sz="quarter" idx="12"/>
          </p:nvPr>
        </p:nvSpPr>
        <p:spPr/>
        <p:txBody>
          <a:bodyPr/>
          <a:lstStyle/>
          <a:p>
            <a:pPr>
              <a:defRPr/>
            </a:pPr>
            <a:fld id="{1D3835EB-E346-439C-A88F-2E4C7E95EE64}" type="slidenum">
              <a:rPr/>
              <a:pPr>
                <a:defRPr/>
              </a:pPr>
              <a:t>134</a:t>
            </a:fld>
            <a:endParaRPr/>
          </a:p>
        </p:txBody>
      </p:sp>
      <p:sp>
        <p:nvSpPr>
          <p:cNvPr id="144387" name="Rectangle 3"/>
          <p:cNvSpPr>
            <a:spLocks noGrp="1" noChangeArrowheads="1"/>
          </p:cNvSpPr>
          <p:nvPr>
            <p:ph sz="quarter" idx="1"/>
          </p:nvPr>
        </p:nvSpPr>
        <p:spPr/>
        <p:txBody>
          <a:bodyPr/>
          <a:lstStyle/>
          <a:p>
            <a:pPr eaLnBrk="1" hangingPunct="1"/>
            <a:r>
              <a:rPr lang="en-US" smtClean="0"/>
              <a:t>Understanding this through the eyes of a sociologist; watch people the next time you are out</a:t>
            </a:r>
          </a:p>
          <a:p>
            <a:pPr lvl="1" eaLnBrk="1" hangingPunct="1"/>
            <a:r>
              <a:rPr lang="en-US" smtClean="0"/>
              <a:t>How do adults treat young boys and girls different </a:t>
            </a:r>
          </a:p>
          <a:p>
            <a:pPr lvl="1" eaLnBrk="1" hangingPunct="1"/>
            <a:r>
              <a:rPr lang="en-US" smtClean="0"/>
              <a:t>How are children’s products packaged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Number Placeholder 3"/>
          <p:cNvSpPr>
            <a:spLocks noGrp="1"/>
          </p:cNvSpPr>
          <p:nvPr>
            <p:ph type="sldNum" sz="quarter" idx="12"/>
          </p:nvPr>
        </p:nvSpPr>
        <p:spPr/>
        <p:txBody>
          <a:bodyPr/>
          <a:lstStyle/>
          <a:p>
            <a:pPr>
              <a:defRPr/>
            </a:pPr>
            <a:fld id="{16A62A6A-E8FD-4903-92CF-DEED51D17EC7}" type="slidenum">
              <a:rPr/>
              <a:pPr>
                <a:defRPr/>
              </a:pPr>
              <a:t>135</a:t>
            </a:fld>
            <a:endParaRPr/>
          </a:p>
        </p:txBody>
      </p:sp>
      <p:pic>
        <p:nvPicPr>
          <p:cNvPr id="145411"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vert="horz" wrap="square" lIns="91440" tIns="45720" rIns="91440" bIns="45720" numCol="1" compatLnSpc="1">
            <a:prstTxWarp prst="textNoShape">
              <a:avLst/>
            </a:prstTxWarp>
          </a:bodyPr>
          <a:lstStyle/>
          <a:p>
            <a:pPr>
              <a:defRPr/>
            </a:pPr>
            <a:r>
              <a:rPr smtClean="0"/>
              <a:t>Copyright © Allyn &amp; Bacon 2009</a:t>
            </a:r>
          </a:p>
        </p:txBody>
      </p:sp>
      <p:sp>
        <p:nvSpPr>
          <p:cNvPr id="6" name="Slide Number Placeholder 5"/>
          <p:cNvSpPr>
            <a:spLocks noGrp="1"/>
          </p:cNvSpPr>
          <p:nvPr>
            <p:ph type="sldNum" sz="quarter" idx="12"/>
          </p:nvPr>
        </p:nvSpPr>
        <p:spPr/>
        <p:txBody>
          <a:bodyPr/>
          <a:lstStyle/>
          <a:p>
            <a:pPr>
              <a:defRPr/>
            </a:pPr>
            <a:fld id="{DCDF764E-FF84-4539-959F-BD4687C9CD1E}" type="slidenum">
              <a:rPr smtClean="0"/>
              <a:pPr>
                <a:defRPr/>
              </a:pPr>
              <a:t>136</a:t>
            </a:fld>
            <a:endParaRPr/>
          </a:p>
        </p:txBody>
      </p:sp>
      <p:pic>
        <p:nvPicPr>
          <p:cNvPr id="146436" name="Picture 6"/>
          <p:cNvPicPr>
            <a:picLocks noChangeAspect="1" noChangeArrowheads="1"/>
          </p:cNvPicPr>
          <p:nvPr/>
        </p:nvPicPr>
        <p:blipFill>
          <a:blip r:embed="rId2" cstate="print"/>
          <a:srcRect/>
          <a:stretch>
            <a:fillRect/>
          </a:stretch>
        </p:blipFill>
        <p:spPr bwMode="auto">
          <a:xfrm>
            <a:off x="347663" y="833438"/>
            <a:ext cx="8448675" cy="5197475"/>
          </a:xfrm>
          <a:prstGeom prst="rect">
            <a:avLst/>
          </a:prstGeom>
          <a:noFill/>
          <a:ln w="9525">
            <a:noFill/>
            <a:miter lim="800000"/>
            <a:headEnd/>
            <a:tailEnd/>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dirty="0" err="1" smtClean="0"/>
              <a:t>Snopes</a:t>
            </a:r>
            <a:r>
              <a:rPr dirty="0" smtClean="0"/>
              <a:t> article </a:t>
            </a:r>
            <a:endParaRPr dirty="0"/>
          </a:p>
        </p:txBody>
      </p:sp>
      <p:sp>
        <p:nvSpPr>
          <p:cNvPr id="2" name="Footer Placeholder 1"/>
          <p:cNvSpPr>
            <a:spLocks noGrp="1"/>
          </p:cNvSpPr>
          <p:nvPr>
            <p:ph type="ftr" sz="quarter" idx="11"/>
          </p:nvPr>
        </p:nvSpPr>
        <p:spPr/>
        <p:txBody>
          <a:bodyPr/>
          <a:lstStyle/>
          <a:p>
            <a:pPr>
              <a:defRPr/>
            </a:pPr>
            <a:r>
              <a:rPr smtClean="0"/>
              <a:t>Copyright © Allyn &amp; Bacon 2007</a:t>
            </a:r>
            <a:endParaRPr/>
          </a:p>
        </p:txBody>
      </p:sp>
      <p:sp>
        <p:nvSpPr>
          <p:cNvPr id="3" name="Slide Number Placeholder 2"/>
          <p:cNvSpPr>
            <a:spLocks noGrp="1"/>
          </p:cNvSpPr>
          <p:nvPr>
            <p:ph type="sldNum" sz="quarter" idx="12"/>
          </p:nvPr>
        </p:nvSpPr>
        <p:spPr/>
        <p:txBody>
          <a:bodyPr/>
          <a:lstStyle/>
          <a:p>
            <a:pPr>
              <a:defRPr/>
            </a:pPr>
            <a:fld id="{E6C8A573-66E7-4C52-B9BB-D8D9063F1BF1}" type="slidenum">
              <a:rPr smtClean="0"/>
              <a:pPr>
                <a:defRPr/>
              </a:pPr>
              <a:t>137</a:t>
            </a:fld>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0" name="Rectangle 2"/>
          <p:cNvSpPr>
            <a:spLocks noGrp="1" noChangeArrowheads="1"/>
          </p:cNvSpPr>
          <p:nvPr>
            <p:ph type="body" sz="half" idx="1"/>
          </p:nvPr>
        </p:nvSpPr>
        <p:spPr>
          <a:xfrm>
            <a:off x="1066800" y="2057400"/>
            <a:ext cx="8077200" cy="4495800"/>
          </a:xfrm>
          <a:noFill/>
          <a:ln/>
        </p:spPr>
        <p:txBody>
          <a:bodyPr/>
          <a:lstStyle/>
          <a:p>
            <a:pPr>
              <a:lnSpc>
                <a:spcPct val="130000"/>
              </a:lnSpc>
              <a:buFont typeface="Wingdings" pitchFamily="2" charset="2"/>
              <a:buNone/>
            </a:pPr>
            <a:r>
              <a:rPr lang="en-US"/>
              <a:t>Fighting Back: The Rise of… </a:t>
            </a:r>
          </a:p>
          <a:p>
            <a:pPr>
              <a:lnSpc>
                <a:spcPct val="130000"/>
              </a:lnSpc>
            </a:pPr>
            <a:r>
              <a:rPr lang="en-US"/>
              <a:t>Feminism</a:t>
            </a:r>
          </a:p>
          <a:p>
            <a:pPr>
              <a:lnSpc>
                <a:spcPct val="130000"/>
              </a:lnSpc>
            </a:pPr>
            <a:r>
              <a:rPr lang="en-US"/>
              <a:t>First Wave—Early 1900s</a:t>
            </a:r>
          </a:p>
          <a:p>
            <a:pPr>
              <a:lnSpc>
                <a:spcPct val="130000"/>
              </a:lnSpc>
            </a:pPr>
            <a:r>
              <a:rPr lang="en-US"/>
              <a:t>Second Wave Began 1960s</a:t>
            </a:r>
          </a:p>
          <a:p>
            <a:pPr>
              <a:lnSpc>
                <a:spcPct val="130000"/>
              </a:lnSpc>
            </a:pPr>
            <a:r>
              <a:rPr lang="en-US"/>
              <a:t>Third Wave Has Emerged</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B65BA3FB-8DA3-4B97-87EC-223F27D40645}" type="slidenum">
              <a:rPr lang="en-US"/>
              <a:pPr/>
              <a:t>138</a:t>
            </a:fld>
            <a:endParaRPr lang="en-US"/>
          </a:p>
        </p:txBody>
      </p:sp>
      <p:sp>
        <p:nvSpPr>
          <p:cNvPr id="268291" name="Text Box 3"/>
          <p:cNvSpPr txBox="1">
            <a:spLocks noChangeArrowheads="1"/>
          </p:cNvSpPr>
          <p:nvPr/>
        </p:nvSpPr>
        <p:spPr bwMode="auto">
          <a:xfrm>
            <a:off x="1066800" y="0"/>
            <a:ext cx="6019800" cy="15240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Gender Inequality in the U.S.</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68290">
                                            <p:txEl>
                                              <p:pRg st="0" end="0"/>
                                            </p:txEl>
                                          </p:spTgt>
                                        </p:tgtEl>
                                        <p:attrNameLst>
                                          <p:attrName>style.visibility</p:attrName>
                                        </p:attrNameLst>
                                      </p:cBhvr>
                                      <p:to>
                                        <p:strVal val="visible"/>
                                      </p:to>
                                    </p:set>
                                    <p:animEffect transition="in" filter="blinds(vertical)">
                                      <p:cBhvr>
                                        <p:cTn id="7" dur="500"/>
                                        <p:tgtEl>
                                          <p:spTgt spid="268290">
                                            <p:txEl>
                                              <p:pRg st="0" end="0"/>
                                            </p:txEl>
                                          </p:spTgt>
                                        </p:tgtEl>
                                      </p:cBhvr>
                                    </p:animEffect>
                                  </p:childTnLst>
                                  <p:subTnLst>
                                    <p:animClr>
                                      <p:cBhvr override="childStyle">
                                        <p:cTn dur="1" fill="hold" display="0" masterRel="nextClick" afterEffect="1"/>
                                        <p:tgtEl>
                                          <p:spTgt spid="268290">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68290">
                                            <p:txEl>
                                              <p:pRg st="1" end="1"/>
                                            </p:txEl>
                                          </p:spTgt>
                                        </p:tgtEl>
                                        <p:attrNameLst>
                                          <p:attrName>style.visibility</p:attrName>
                                        </p:attrNameLst>
                                      </p:cBhvr>
                                      <p:to>
                                        <p:strVal val="visible"/>
                                      </p:to>
                                    </p:set>
                                    <p:animEffect transition="in" filter="blinds(vertical)">
                                      <p:cBhvr>
                                        <p:cTn id="12" dur="500"/>
                                        <p:tgtEl>
                                          <p:spTgt spid="268290">
                                            <p:txEl>
                                              <p:pRg st="1" end="1"/>
                                            </p:txEl>
                                          </p:spTgt>
                                        </p:tgtEl>
                                      </p:cBhvr>
                                    </p:animEffect>
                                  </p:childTnLst>
                                  <p:subTnLst>
                                    <p:animClr>
                                      <p:cBhvr override="childStyle">
                                        <p:cTn dur="1" fill="hold" display="0" masterRel="nextClick" afterEffect="1"/>
                                        <p:tgtEl>
                                          <p:spTgt spid="268290">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268290">
                                            <p:txEl>
                                              <p:pRg st="2" end="2"/>
                                            </p:txEl>
                                          </p:spTgt>
                                        </p:tgtEl>
                                        <p:attrNameLst>
                                          <p:attrName>style.visibility</p:attrName>
                                        </p:attrNameLst>
                                      </p:cBhvr>
                                      <p:to>
                                        <p:strVal val="visible"/>
                                      </p:to>
                                    </p:set>
                                    <p:animEffect transition="in" filter="blinds(vertical)">
                                      <p:cBhvr>
                                        <p:cTn id="17" dur="500"/>
                                        <p:tgtEl>
                                          <p:spTgt spid="268290">
                                            <p:txEl>
                                              <p:pRg st="2" end="2"/>
                                            </p:txEl>
                                          </p:spTgt>
                                        </p:tgtEl>
                                      </p:cBhvr>
                                    </p:animEffect>
                                  </p:childTnLst>
                                  <p:subTnLst>
                                    <p:animClr>
                                      <p:cBhvr override="childStyle">
                                        <p:cTn dur="1" fill="hold" display="0" masterRel="nextClick" afterEffect="1"/>
                                        <p:tgtEl>
                                          <p:spTgt spid="268290">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268290">
                                            <p:txEl>
                                              <p:pRg st="3" end="3"/>
                                            </p:txEl>
                                          </p:spTgt>
                                        </p:tgtEl>
                                        <p:attrNameLst>
                                          <p:attrName>style.visibility</p:attrName>
                                        </p:attrNameLst>
                                      </p:cBhvr>
                                      <p:to>
                                        <p:strVal val="visible"/>
                                      </p:to>
                                    </p:set>
                                    <p:animEffect transition="in" filter="blinds(vertical)">
                                      <p:cBhvr>
                                        <p:cTn id="22" dur="500"/>
                                        <p:tgtEl>
                                          <p:spTgt spid="268290">
                                            <p:txEl>
                                              <p:pRg st="3" end="3"/>
                                            </p:txEl>
                                          </p:spTgt>
                                        </p:tgtEl>
                                      </p:cBhvr>
                                    </p:animEffect>
                                  </p:childTnLst>
                                  <p:subTnLst>
                                    <p:animClr>
                                      <p:cBhvr override="childStyle">
                                        <p:cTn dur="1" fill="hold" display="0" masterRel="nextClick" afterEffect="1"/>
                                        <p:tgtEl>
                                          <p:spTgt spid="268290">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268290">
                                            <p:txEl>
                                              <p:pRg st="4" end="4"/>
                                            </p:txEl>
                                          </p:spTgt>
                                        </p:tgtEl>
                                        <p:attrNameLst>
                                          <p:attrName>style.visibility</p:attrName>
                                        </p:attrNameLst>
                                      </p:cBhvr>
                                      <p:to>
                                        <p:strVal val="visible"/>
                                      </p:to>
                                    </p:set>
                                    <p:animEffect transition="in" filter="blinds(vertical)">
                                      <p:cBhvr>
                                        <p:cTn id="27" dur="500"/>
                                        <p:tgtEl>
                                          <p:spTgt spid="268290">
                                            <p:txEl>
                                              <p:pRg st="4" end="4"/>
                                            </p:txEl>
                                          </p:spTgt>
                                        </p:tgtEl>
                                      </p:cBhvr>
                                    </p:animEffect>
                                  </p:childTnLst>
                                  <p:subTnLst>
                                    <p:animClr>
                                      <p:cBhvr override="childStyle">
                                        <p:cTn dur="1" fill="hold" display="0" masterRel="nextClick" afterEffect="1"/>
                                        <p:tgtEl>
                                          <p:spTgt spid="268290">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build="p" bldLvl="2"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NRoyer\My Documents\220px-We_Can_Do_It![1].jpg"/>
          <p:cNvPicPr>
            <a:picLocks noChangeAspect="1" noChangeArrowheads="1"/>
          </p:cNvPicPr>
          <p:nvPr/>
        </p:nvPicPr>
        <p:blipFill>
          <a:blip r:embed="rId2" cstate="print"/>
          <a:srcRect/>
          <a:stretch>
            <a:fillRect/>
          </a:stretch>
        </p:blipFill>
        <p:spPr bwMode="auto">
          <a:xfrm>
            <a:off x="0" y="0"/>
            <a:ext cx="92202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8466" name="Rectangle 2"/>
          <p:cNvSpPr>
            <a:spLocks noGrp="1" noChangeArrowheads="1"/>
          </p:cNvSpPr>
          <p:nvPr>
            <p:ph type="body" sz="half" idx="1"/>
          </p:nvPr>
        </p:nvSpPr>
        <p:spPr>
          <a:xfrm>
            <a:off x="1143000" y="1905000"/>
            <a:ext cx="6629400" cy="4953000"/>
          </a:xfrm>
          <a:noFill/>
          <a:ln/>
        </p:spPr>
        <p:txBody>
          <a:bodyPr/>
          <a:lstStyle/>
          <a:p>
            <a:pPr>
              <a:lnSpc>
                <a:spcPct val="120000"/>
              </a:lnSpc>
              <a:buFont typeface="Wingdings" pitchFamily="2" charset="2"/>
              <a:buNone/>
            </a:pPr>
            <a:r>
              <a:rPr lang="en-US"/>
              <a:t>Outer Controls</a:t>
            </a:r>
          </a:p>
          <a:p>
            <a:pPr>
              <a:lnSpc>
                <a:spcPct val="120000"/>
              </a:lnSpc>
            </a:pPr>
            <a:r>
              <a:rPr lang="en-US"/>
              <a:t>Attachments</a:t>
            </a:r>
          </a:p>
          <a:p>
            <a:pPr>
              <a:lnSpc>
                <a:spcPct val="120000"/>
              </a:lnSpc>
            </a:pPr>
            <a:r>
              <a:rPr lang="en-US"/>
              <a:t>Commitments</a:t>
            </a:r>
          </a:p>
          <a:p>
            <a:pPr>
              <a:lnSpc>
                <a:spcPct val="120000"/>
              </a:lnSpc>
            </a:pPr>
            <a:r>
              <a:rPr lang="en-US"/>
              <a:t>Involvements</a:t>
            </a:r>
          </a:p>
          <a:p>
            <a:pPr>
              <a:lnSpc>
                <a:spcPct val="120000"/>
              </a:lnSpc>
            </a:pPr>
            <a:r>
              <a:rPr lang="en-US"/>
              <a:t>Beliefs that Actions are Morally Wrong</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83CAE1A5-8CAA-446F-B542-BC8B832690E0}" type="slidenum">
              <a:rPr lang="en-US"/>
              <a:pPr/>
              <a:t>14</a:t>
            </a:fld>
            <a:endParaRPr lang="en-US"/>
          </a:p>
        </p:txBody>
      </p:sp>
      <p:sp>
        <p:nvSpPr>
          <p:cNvPr id="318467" name="Text Box 3"/>
          <p:cNvSpPr txBox="1">
            <a:spLocks noChangeArrowheads="1"/>
          </p:cNvSpPr>
          <p:nvPr/>
        </p:nvSpPr>
        <p:spPr bwMode="auto">
          <a:xfrm>
            <a:off x="1143000" y="0"/>
            <a:ext cx="7696200" cy="1295400"/>
          </a:xfrm>
          <a:prstGeom prst="rect">
            <a:avLst/>
          </a:prstGeom>
          <a:noFill/>
          <a:ln w="9525" algn="ctr">
            <a:noFill/>
            <a:miter lim="800000"/>
            <a:headEnd type="none" w="sm" len="sm"/>
            <a:tailEnd type="none" w="sm" len="sm"/>
          </a:ln>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Symbolic Interactionist Perspective </a:t>
            </a:r>
            <a:r>
              <a:rPr lang="en-US" sz="2400">
                <a:solidFill>
                  <a:srgbClr val="035532"/>
                </a:solidFill>
                <a:effectLst>
                  <a:outerShdw blurRad="38100" dist="38100" dir="2700000" algn="tl">
                    <a:srgbClr val="C0C0C0"/>
                  </a:outerShdw>
                </a:effectLst>
                <a:cs typeface="Times New Roman" pitchFamily="18" charset="0"/>
              </a:rPr>
              <a:t>Control Theory</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8466">
                                            <p:txEl>
                                              <p:pRg st="0" end="0"/>
                                            </p:txEl>
                                          </p:spTgt>
                                        </p:tgtEl>
                                        <p:attrNameLst>
                                          <p:attrName>style.visibility</p:attrName>
                                        </p:attrNameLst>
                                      </p:cBhvr>
                                      <p:to>
                                        <p:strVal val="visible"/>
                                      </p:to>
                                    </p:set>
                                    <p:animEffect transition="in" filter="fade">
                                      <p:cBhvr>
                                        <p:cTn id="7" dur="1000"/>
                                        <p:tgtEl>
                                          <p:spTgt spid="318466">
                                            <p:txEl>
                                              <p:pRg st="0" end="0"/>
                                            </p:txEl>
                                          </p:spTgt>
                                        </p:tgtEl>
                                      </p:cBhvr>
                                    </p:animEffect>
                                    <p:anim calcmode="lin" valueType="num">
                                      <p:cBhvr>
                                        <p:cTn id="8" dur="1000" fill="hold"/>
                                        <p:tgtEl>
                                          <p:spTgt spid="31846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8466">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8466">
                                            <p:txEl>
                                              <p:pRg st="0" end="0"/>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18466">
                                            <p:txEl>
                                              <p:pRg st="1" end="1"/>
                                            </p:txEl>
                                          </p:spTgt>
                                        </p:tgtEl>
                                        <p:attrNameLst>
                                          <p:attrName>style.visibility</p:attrName>
                                        </p:attrNameLst>
                                      </p:cBhvr>
                                      <p:to>
                                        <p:strVal val="visible"/>
                                      </p:to>
                                    </p:set>
                                    <p:animEffect transition="in" filter="fade">
                                      <p:cBhvr>
                                        <p:cTn id="14" dur="1000"/>
                                        <p:tgtEl>
                                          <p:spTgt spid="318466">
                                            <p:txEl>
                                              <p:pRg st="1" end="1"/>
                                            </p:txEl>
                                          </p:spTgt>
                                        </p:tgtEl>
                                      </p:cBhvr>
                                    </p:animEffect>
                                    <p:anim calcmode="lin" valueType="num">
                                      <p:cBhvr>
                                        <p:cTn id="15" dur="1000" fill="hold"/>
                                        <p:tgtEl>
                                          <p:spTgt spid="31846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18466">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8466">
                                            <p:txEl>
                                              <p:pRg st="1" end="1"/>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18466">
                                            <p:txEl>
                                              <p:pRg st="2" end="2"/>
                                            </p:txEl>
                                          </p:spTgt>
                                        </p:tgtEl>
                                        <p:attrNameLst>
                                          <p:attrName>style.visibility</p:attrName>
                                        </p:attrNameLst>
                                      </p:cBhvr>
                                      <p:to>
                                        <p:strVal val="visible"/>
                                      </p:to>
                                    </p:set>
                                    <p:animEffect transition="in" filter="fade">
                                      <p:cBhvr>
                                        <p:cTn id="21" dur="1000"/>
                                        <p:tgtEl>
                                          <p:spTgt spid="318466">
                                            <p:txEl>
                                              <p:pRg st="2" end="2"/>
                                            </p:txEl>
                                          </p:spTgt>
                                        </p:tgtEl>
                                      </p:cBhvr>
                                    </p:animEffect>
                                    <p:anim calcmode="lin" valueType="num">
                                      <p:cBhvr>
                                        <p:cTn id="22" dur="1000" fill="hold"/>
                                        <p:tgtEl>
                                          <p:spTgt spid="31846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18466">
                                            <p:txEl>
                                              <p:pRg st="2" end="2"/>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8466">
                                            <p:txEl>
                                              <p:pRg st="2" end="2"/>
                                            </p:txEl>
                                          </p:spTgt>
                                        </p:tgtEl>
                                        <p:attrNameLst>
                                          <p:attrName>ppt_c</p:attrName>
                                        </p:attrNameLst>
                                      </p:cBhvr>
                                      <p:to>
                                        <a:srgbClr val="B2B2B2"/>
                                      </p:to>
                                    </p:animClr>
                                  </p:sub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18466">
                                            <p:txEl>
                                              <p:pRg st="3" end="3"/>
                                            </p:txEl>
                                          </p:spTgt>
                                        </p:tgtEl>
                                        <p:attrNameLst>
                                          <p:attrName>style.visibility</p:attrName>
                                        </p:attrNameLst>
                                      </p:cBhvr>
                                      <p:to>
                                        <p:strVal val="visible"/>
                                      </p:to>
                                    </p:set>
                                    <p:animEffect transition="in" filter="fade">
                                      <p:cBhvr>
                                        <p:cTn id="28" dur="1000"/>
                                        <p:tgtEl>
                                          <p:spTgt spid="318466">
                                            <p:txEl>
                                              <p:pRg st="3" end="3"/>
                                            </p:txEl>
                                          </p:spTgt>
                                        </p:tgtEl>
                                      </p:cBhvr>
                                    </p:animEffect>
                                    <p:anim calcmode="lin" valueType="num">
                                      <p:cBhvr>
                                        <p:cTn id="29" dur="1000" fill="hold"/>
                                        <p:tgtEl>
                                          <p:spTgt spid="31846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18466">
                                            <p:txEl>
                                              <p:pRg st="3" end="3"/>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8466">
                                            <p:txEl>
                                              <p:pRg st="3" end="3"/>
                                            </p:txEl>
                                          </p:spTgt>
                                        </p:tgtEl>
                                        <p:attrNameLst>
                                          <p:attrName>ppt_c</p:attrName>
                                        </p:attrNameLst>
                                      </p:cBhvr>
                                      <p:to>
                                        <a:srgbClr val="B2B2B2"/>
                                      </p:to>
                                    </p:animClr>
                                  </p:sub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18466">
                                            <p:txEl>
                                              <p:pRg st="4" end="4"/>
                                            </p:txEl>
                                          </p:spTgt>
                                        </p:tgtEl>
                                        <p:attrNameLst>
                                          <p:attrName>style.visibility</p:attrName>
                                        </p:attrNameLst>
                                      </p:cBhvr>
                                      <p:to>
                                        <p:strVal val="visible"/>
                                      </p:to>
                                    </p:set>
                                    <p:animEffect transition="in" filter="fade">
                                      <p:cBhvr>
                                        <p:cTn id="35" dur="1000"/>
                                        <p:tgtEl>
                                          <p:spTgt spid="318466">
                                            <p:txEl>
                                              <p:pRg st="4" end="4"/>
                                            </p:txEl>
                                          </p:spTgt>
                                        </p:tgtEl>
                                      </p:cBhvr>
                                    </p:animEffect>
                                    <p:anim calcmode="lin" valueType="num">
                                      <p:cBhvr>
                                        <p:cTn id="36" dur="1000" fill="hold"/>
                                        <p:tgtEl>
                                          <p:spTgt spid="31846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18466">
                                            <p:txEl>
                                              <p:pRg st="4" end="4"/>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8466">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build="p" bldLvl="2"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smtClean="0"/>
              <a:t>Sexism </a:t>
            </a:r>
          </a:p>
        </p:txBody>
      </p:sp>
      <p:sp>
        <p:nvSpPr>
          <p:cNvPr id="246786" name="Slide Number Placeholder 5"/>
          <p:cNvSpPr>
            <a:spLocks noGrp="1"/>
          </p:cNvSpPr>
          <p:nvPr>
            <p:ph type="sldNum" sz="quarter" idx="12"/>
          </p:nvPr>
        </p:nvSpPr>
        <p:spPr/>
        <p:txBody>
          <a:bodyPr/>
          <a:lstStyle/>
          <a:p>
            <a:pPr>
              <a:defRPr/>
            </a:pPr>
            <a:fld id="{369BF923-2916-47AD-BAD1-C996899879F3}" type="slidenum">
              <a:rPr/>
              <a:pPr>
                <a:defRPr/>
              </a:pPr>
              <a:t>140</a:t>
            </a:fld>
            <a:endParaRPr/>
          </a:p>
        </p:txBody>
      </p:sp>
      <p:sp>
        <p:nvSpPr>
          <p:cNvPr id="148483" name="Rectangle 3"/>
          <p:cNvSpPr>
            <a:spLocks noGrp="1" noChangeArrowheads="1"/>
          </p:cNvSpPr>
          <p:nvPr>
            <p:ph sz="quarter" idx="1"/>
          </p:nvPr>
        </p:nvSpPr>
        <p:spPr/>
        <p:txBody>
          <a:bodyPr/>
          <a:lstStyle/>
          <a:p>
            <a:pPr eaLnBrk="1" hangingPunct="1"/>
            <a:r>
              <a:rPr lang="en-US" smtClean="0"/>
              <a:t>Female sexism- the entire range of attitudes, beliefs, policies, and behaviors against women on the basis of their gender</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defRPr/>
            </a:pPr>
            <a:r>
              <a:rPr sz="3500" smtClean="0"/>
              <a:t>Gender inequality in the United States</a:t>
            </a:r>
          </a:p>
        </p:txBody>
      </p:sp>
      <p:sp>
        <p:nvSpPr>
          <p:cNvPr id="249858" name="Slide Number Placeholder 4"/>
          <p:cNvSpPr>
            <a:spLocks noGrp="1"/>
          </p:cNvSpPr>
          <p:nvPr>
            <p:ph type="sldNum" sz="quarter" idx="12"/>
          </p:nvPr>
        </p:nvSpPr>
        <p:spPr/>
        <p:txBody>
          <a:bodyPr/>
          <a:lstStyle/>
          <a:p>
            <a:pPr>
              <a:defRPr/>
            </a:pPr>
            <a:fld id="{AF2072B9-2A41-4BE9-874C-61F5CB6DF892}" type="slidenum">
              <a:rPr/>
              <a:pPr>
                <a:defRPr/>
              </a:pPr>
              <a:t>141</a:t>
            </a:fld>
            <a:endParaRPr/>
          </a:p>
        </p:txBody>
      </p:sp>
      <p:sp>
        <p:nvSpPr>
          <p:cNvPr id="149507" name="Rectangle 3"/>
          <p:cNvSpPr>
            <a:spLocks noGrp="1" noChangeArrowheads="1"/>
          </p:cNvSpPr>
          <p:nvPr>
            <p:ph sz="quarter" idx="1"/>
          </p:nvPr>
        </p:nvSpPr>
        <p:spPr/>
        <p:txBody>
          <a:bodyPr/>
          <a:lstStyle/>
          <a:p>
            <a:pPr eaLnBrk="1" hangingPunct="1"/>
            <a:r>
              <a:rPr lang="en-US" smtClean="0"/>
              <a:t>Conflict theory- power yields prestige </a:t>
            </a:r>
          </a:p>
          <a:p>
            <a:pPr eaLnBrk="1" hangingPunct="1"/>
            <a:r>
              <a:rPr lang="en-US" smtClean="0"/>
              <a:t>Feminism </a:t>
            </a:r>
          </a:p>
          <a:p>
            <a:pPr lvl="1" eaLnBrk="1" hangingPunct="1"/>
            <a:r>
              <a:rPr lang="en-US" smtClean="0"/>
              <a:t>Biology is not destiny</a:t>
            </a:r>
          </a:p>
          <a:p>
            <a:pPr lvl="1" eaLnBrk="1" hangingPunct="1"/>
            <a:r>
              <a:rPr lang="en-US" smtClean="0"/>
              <a:t>Stratification by gender should be resisted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solidFill>
                  <a:srgbClr val="FF0000"/>
                </a:solidFill>
              </a:rPr>
              <a:t>Sexism and</a:t>
            </a:r>
            <a:r>
              <a:rPr lang="en-US" smtClean="0"/>
              <a:t> </a:t>
            </a:r>
            <a:r>
              <a:rPr lang="en-US" smtClean="0">
                <a:solidFill>
                  <a:srgbClr val="FF0000"/>
                </a:solidFill>
              </a:rPr>
              <a:t>employment</a:t>
            </a:r>
          </a:p>
        </p:txBody>
      </p:sp>
      <p:sp>
        <p:nvSpPr>
          <p:cNvPr id="253954" name="Slide Number Placeholder 5"/>
          <p:cNvSpPr>
            <a:spLocks noGrp="1"/>
          </p:cNvSpPr>
          <p:nvPr>
            <p:ph type="sldNum" sz="quarter" idx="12"/>
          </p:nvPr>
        </p:nvSpPr>
        <p:spPr/>
        <p:txBody>
          <a:bodyPr/>
          <a:lstStyle/>
          <a:p>
            <a:pPr>
              <a:defRPr/>
            </a:pPr>
            <a:fld id="{38A71C00-A8AB-4747-BE2E-5A94E0FF26B0}" type="slidenum">
              <a:rPr lang="en-US"/>
              <a:pPr>
                <a:defRPr/>
              </a:pPr>
              <a:t>142</a:t>
            </a:fld>
            <a:endParaRPr lang="en-US"/>
          </a:p>
        </p:txBody>
      </p:sp>
      <p:sp>
        <p:nvSpPr>
          <p:cNvPr id="23555" name="Rectangle 3"/>
          <p:cNvSpPr>
            <a:spLocks noGrp="1" noChangeArrowheads="1"/>
          </p:cNvSpPr>
          <p:nvPr>
            <p:ph sz="quarter" idx="1"/>
          </p:nvPr>
        </p:nvSpPr>
        <p:spPr/>
        <p:txBody>
          <a:bodyPr/>
          <a:lstStyle/>
          <a:p>
            <a:pPr eaLnBrk="1" hangingPunct="1"/>
            <a:r>
              <a:rPr lang="en-US" smtClean="0"/>
              <a:t>In 2007-  women earned .77 cents to a man’s dollar  (U.S. Census Bureau) </a:t>
            </a:r>
          </a:p>
          <a:p>
            <a:pPr eaLnBrk="1" hangingPunct="1"/>
            <a:endParaRPr lang="en-US" smtClean="0"/>
          </a:p>
          <a:p>
            <a:pPr eaLnBrk="1" hangingPunct="1"/>
            <a:r>
              <a:rPr lang="en-US" smtClean="0"/>
              <a:t>Despite 3 decades of policy change, women and minorities are still blocked from senior management positions</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body" sz="half" idx="1"/>
          </p:nvPr>
        </p:nvSpPr>
        <p:spPr>
          <a:xfrm>
            <a:off x="1066800" y="2057400"/>
            <a:ext cx="8077200" cy="4419600"/>
          </a:xfrm>
          <a:noFill/>
          <a:ln/>
        </p:spPr>
        <p:txBody>
          <a:bodyPr/>
          <a:lstStyle/>
          <a:p>
            <a:pPr>
              <a:lnSpc>
                <a:spcPct val="130000"/>
              </a:lnSpc>
            </a:pPr>
            <a:r>
              <a:rPr lang="en-US"/>
              <a:t>The Pay Gap</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210E058E-BC6C-4C37-9ACA-B934BA3C4C4B}" type="slidenum">
              <a:rPr lang="en-US"/>
              <a:pPr/>
              <a:t>143</a:t>
            </a:fld>
            <a:endParaRPr lang="en-US"/>
          </a:p>
        </p:txBody>
      </p:sp>
      <p:sp>
        <p:nvSpPr>
          <p:cNvPr id="282627" name="Text Box 3"/>
          <p:cNvSpPr txBox="1">
            <a:spLocks noChangeArrowheads="1"/>
          </p:cNvSpPr>
          <p:nvPr/>
        </p:nvSpPr>
        <p:spPr bwMode="auto">
          <a:xfrm>
            <a:off x="1066800" y="0"/>
            <a:ext cx="6096000" cy="15240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Gender Inequality in the Workplace</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82626">
                                            <p:txEl>
                                              <p:pRg st="0" end="0"/>
                                            </p:txEl>
                                          </p:spTgt>
                                        </p:tgtEl>
                                        <p:attrNameLst>
                                          <p:attrName>style.visibility</p:attrName>
                                        </p:attrNameLst>
                                      </p:cBhvr>
                                      <p:to>
                                        <p:strVal val="visible"/>
                                      </p:to>
                                    </p:set>
                                    <p:animEffect transition="in" filter="blinds(vertical)">
                                      <p:cBhvr>
                                        <p:cTn id="7" dur="500"/>
                                        <p:tgtEl>
                                          <p:spTgt spid="282626">
                                            <p:txEl>
                                              <p:pRg st="0" end="0"/>
                                            </p:txEl>
                                          </p:spTgt>
                                        </p:tgtEl>
                                      </p:cBhvr>
                                    </p:animEffect>
                                  </p:childTnLst>
                                  <p:subTnLst>
                                    <p:animClr>
                                      <p:cBhvr override="childStyle">
                                        <p:cTn dur="1" fill="hold" display="0" masterRel="nextClick" afterEffect="1"/>
                                        <p:tgtEl>
                                          <p:spTgt spid="282626">
                                            <p:txEl>
                                              <p:pRg st="0" end="0"/>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build="p" bldLvl="2"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Number Placeholder 3"/>
          <p:cNvSpPr>
            <a:spLocks noGrp="1"/>
          </p:cNvSpPr>
          <p:nvPr>
            <p:ph type="sldNum" sz="quarter" idx="12"/>
          </p:nvPr>
        </p:nvSpPr>
        <p:spPr/>
        <p:txBody>
          <a:bodyPr/>
          <a:lstStyle/>
          <a:p>
            <a:pPr>
              <a:defRPr/>
            </a:pPr>
            <a:fld id="{76917210-8A58-4E7A-BF9F-E1A8AD5DF34C}" type="slidenum">
              <a:rPr lang="en-US"/>
              <a:pPr>
                <a:defRPr/>
              </a:pPr>
              <a:t>144</a:t>
            </a:fld>
            <a:endParaRPr lang="en-US"/>
          </a:p>
        </p:txBody>
      </p:sp>
      <p:pic>
        <p:nvPicPr>
          <p:cNvPr id="27651" name="Picture 4"/>
          <p:cNvPicPr>
            <a:picLocks noChangeAspect="1" noChangeArrowheads="1"/>
          </p:cNvPicPr>
          <p:nvPr/>
        </p:nvPicPr>
        <p:blipFill>
          <a:blip r:embed="rId3" cstate="print"/>
          <a:srcRect/>
          <a:stretch>
            <a:fillRect/>
          </a:stretch>
        </p:blipFill>
        <p:spPr bwMode="auto">
          <a:xfrm>
            <a:off x="152400" y="228600"/>
            <a:ext cx="8763000" cy="6629400"/>
          </a:xfrm>
          <a:prstGeom prst="rect">
            <a:avLst/>
          </a:prstGeom>
          <a:noFill/>
          <a:ln w="9525">
            <a:noFill/>
            <a:miter lim="800000"/>
            <a:headEnd/>
            <a:tailEnd/>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40% women </a:t>
            </a:r>
          </a:p>
        </p:txBody>
      </p:sp>
      <p:sp>
        <p:nvSpPr>
          <p:cNvPr id="259074" name="Slide Number Placeholder 5"/>
          <p:cNvSpPr>
            <a:spLocks noGrp="1"/>
          </p:cNvSpPr>
          <p:nvPr>
            <p:ph type="sldNum" sz="quarter" idx="12"/>
          </p:nvPr>
        </p:nvSpPr>
        <p:spPr/>
        <p:txBody>
          <a:bodyPr/>
          <a:lstStyle/>
          <a:p>
            <a:pPr>
              <a:defRPr/>
            </a:pPr>
            <a:fld id="{F8B0FEFC-9FAE-4413-9591-660135F27B5B}" type="slidenum">
              <a:rPr lang="en-US"/>
              <a:pPr>
                <a:defRPr/>
              </a:pPr>
              <a:t>145</a:t>
            </a:fld>
            <a:endParaRPr lang="en-US"/>
          </a:p>
        </p:txBody>
      </p:sp>
      <p:sp>
        <p:nvSpPr>
          <p:cNvPr id="28675" name="Rectangle 3"/>
          <p:cNvSpPr>
            <a:spLocks noGrp="1" noChangeArrowheads="1"/>
          </p:cNvSpPr>
          <p:nvPr>
            <p:ph sz="quarter" idx="1"/>
          </p:nvPr>
        </p:nvSpPr>
        <p:spPr/>
        <p:txBody>
          <a:bodyPr/>
          <a:lstStyle/>
          <a:p>
            <a:pPr eaLnBrk="1" hangingPunct="1"/>
            <a:r>
              <a:rPr lang="en-US" sz="2800" smtClean="0"/>
              <a:t>Below are the five more prevalent occupations for women who worked full time during year 2006.</a:t>
            </a:r>
          </a:p>
          <a:p>
            <a:pPr eaLnBrk="1" hangingPunct="1"/>
            <a:r>
              <a:rPr lang="en-US" sz="2800" smtClean="0"/>
              <a:t>Secretaries and administrative assistants</a:t>
            </a:r>
          </a:p>
          <a:p>
            <a:pPr eaLnBrk="1" hangingPunct="1"/>
            <a:r>
              <a:rPr lang="en-US" sz="2800" smtClean="0"/>
              <a:t>Registered nurses </a:t>
            </a:r>
          </a:p>
          <a:p>
            <a:pPr eaLnBrk="1" hangingPunct="1"/>
            <a:r>
              <a:rPr lang="en-US" sz="2800" smtClean="0"/>
              <a:t>Cashiers</a:t>
            </a:r>
          </a:p>
          <a:p>
            <a:pPr eaLnBrk="1" hangingPunct="1"/>
            <a:r>
              <a:rPr lang="en-US" sz="2800" smtClean="0"/>
              <a:t>Elementary and middle school teachers </a:t>
            </a:r>
          </a:p>
          <a:p>
            <a:pPr eaLnBrk="1" hangingPunct="1"/>
            <a:r>
              <a:rPr lang="en-US" sz="2800" smtClean="0"/>
              <a:t>Retail salespersons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factoids</a:t>
            </a:r>
          </a:p>
        </p:txBody>
      </p:sp>
      <p:sp>
        <p:nvSpPr>
          <p:cNvPr id="6" name="Slide Number Placeholder 5"/>
          <p:cNvSpPr>
            <a:spLocks noGrp="1"/>
          </p:cNvSpPr>
          <p:nvPr>
            <p:ph type="sldNum" sz="quarter" idx="12"/>
          </p:nvPr>
        </p:nvSpPr>
        <p:spPr/>
        <p:txBody>
          <a:bodyPr/>
          <a:lstStyle/>
          <a:p>
            <a:pPr>
              <a:defRPr/>
            </a:pPr>
            <a:fld id="{9DE3DD80-F9E7-41CF-AFC5-26DD931DE628}" type="slidenum">
              <a:rPr lang="en-US"/>
              <a:pPr>
                <a:defRPr/>
              </a:pPr>
              <a:t>146</a:t>
            </a:fld>
            <a:endParaRPr lang="en-US"/>
          </a:p>
        </p:txBody>
      </p:sp>
      <p:sp>
        <p:nvSpPr>
          <p:cNvPr id="29699" name="Rectangle 3"/>
          <p:cNvSpPr>
            <a:spLocks noGrp="1" noChangeArrowheads="1"/>
          </p:cNvSpPr>
          <p:nvPr>
            <p:ph sz="quarter" idx="1"/>
          </p:nvPr>
        </p:nvSpPr>
        <p:spPr/>
        <p:txBody>
          <a:bodyPr/>
          <a:lstStyle/>
          <a:p>
            <a:pPr eaLnBrk="1" hangingPunct="1"/>
            <a:r>
              <a:rPr lang="en-US" smtClean="0"/>
              <a:t>Women are concentrated in lower paying occupations</a:t>
            </a:r>
          </a:p>
          <a:p>
            <a:pPr eaLnBrk="1" hangingPunct="1"/>
            <a:r>
              <a:rPr lang="en-US" smtClean="0"/>
              <a:t>Women enter the labor force at different and lower paying levels vs. men</a:t>
            </a:r>
          </a:p>
          <a:p>
            <a:pPr eaLnBrk="1" hangingPunct="1"/>
            <a:r>
              <a:rPr lang="en-US" smtClean="0"/>
              <a:t>Women as a group have less education and experience compared to men and are therefore paid less</a:t>
            </a:r>
          </a:p>
          <a:p>
            <a:pPr eaLnBrk="1" hangingPunct="1"/>
            <a:r>
              <a:rPr lang="en-US" smtClean="0"/>
              <a:t>Women work less overtime next to men</a:t>
            </a:r>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r>
              <a:rPr lang="en-US"/>
              <a:t>Copyright © 2010 Pearson Education, Inc. All rights reserved.</a:t>
            </a:r>
          </a:p>
        </p:txBody>
      </p:sp>
      <p:sp>
        <p:nvSpPr>
          <p:cNvPr id="4" name="Slide Number Placeholder 5"/>
          <p:cNvSpPr>
            <a:spLocks noGrp="1"/>
          </p:cNvSpPr>
          <p:nvPr>
            <p:ph type="sldNum" sz="quarter" idx="12"/>
          </p:nvPr>
        </p:nvSpPr>
        <p:spPr/>
        <p:txBody>
          <a:bodyPr/>
          <a:lstStyle/>
          <a:p>
            <a:fld id="{E4A6CBDA-D95F-4312-A873-BDFBBACF0210}" type="slidenum">
              <a:rPr lang="en-US"/>
              <a:pPr/>
              <a:t>147</a:t>
            </a:fld>
            <a:endParaRPr lang="en-US"/>
          </a:p>
        </p:txBody>
      </p:sp>
      <p:pic>
        <p:nvPicPr>
          <p:cNvPr id="284677" name="Picture 5"/>
          <p:cNvPicPr>
            <a:picLocks noGrp="1" noChangeAspect="1" noChangeArrowheads="1"/>
          </p:cNvPicPr>
          <p:nvPr>
            <p:ph sz="quarter" idx="1"/>
          </p:nvPr>
        </p:nvPicPr>
        <p:blipFill>
          <a:blip r:embed="rId3" cstate="print"/>
          <a:srcRect/>
          <a:stretch>
            <a:fillRect/>
          </a:stretch>
        </p:blipFill>
        <p:spPr>
          <a:xfrm>
            <a:off x="914400" y="838200"/>
            <a:ext cx="7239000" cy="4921250"/>
          </a:xfrm>
          <a:noFill/>
          <a:ln cap="flat">
            <a:solidFill>
              <a:schemeClr val="bg2"/>
            </a:solidFill>
          </a:ln>
          <a:effectLst>
            <a:outerShdw dist="71842" dir="2700000" algn="ctr" rotWithShape="0">
              <a:srgbClr val="000000"/>
            </a:outerShdw>
          </a:effectLst>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84677"/>
                                        </p:tgtEl>
                                        <p:attrNameLst>
                                          <p:attrName>style.visibility</p:attrName>
                                        </p:attrNameLst>
                                      </p:cBhvr>
                                      <p:to>
                                        <p:strVal val="visible"/>
                                      </p:to>
                                    </p:set>
                                    <p:animEffect transition="in" filter="slide(fromBottom)">
                                      <p:cBhvr>
                                        <p:cTn id="7" dur="2000"/>
                                        <p:tgtEl>
                                          <p:spTgt spid="284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3" name="Picture 3"/>
          <p:cNvPicPr>
            <a:picLocks noGrp="1" noChangeAspect="1" noChangeArrowheads="1"/>
          </p:cNvPicPr>
          <p:nvPr>
            <p:ph/>
          </p:nvPr>
        </p:nvPicPr>
        <p:blipFill>
          <a:blip r:embed="rId3" cstate="print"/>
          <a:srcRect/>
          <a:stretch>
            <a:fillRect/>
          </a:stretch>
        </p:blipFill>
        <p:spPr>
          <a:xfrm>
            <a:off x="1143000" y="542925"/>
            <a:ext cx="6831013" cy="5781675"/>
          </a:xfrm>
          <a:noFill/>
          <a:ln cap="flat">
            <a:solidFill>
              <a:schemeClr val="bg2"/>
            </a:solidFill>
          </a:ln>
          <a:effectLst>
            <a:outerShdw dist="71842" dir="2700000" algn="ctr" rotWithShape="0">
              <a:srgbClr val="000000"/>
            </a:outerShdw>
          </a:effectLst>
        </p:spPr>
      </p:pic>
      <p:sp>
        <p:nvSpPr>
          <p:cNvPr id="3" name="Footer Placeholder 2"/>
          <p:cNvSpPr>
            <a:spLocks noGrp="1"/>
          </p:cNvSpPr>
          <p:nvPr>
            <p:ph type="ftr" sz="quarter" idx="10"/>
          </p:nvPr>
        </p:nvSpPr>
        <p:spPr/>
        <p:txBody>
          <a:bodyPr/>
          <a:lstStyle/>
          <a:p>
            <a:r>
              <a:rPr lang="en-US"/>
              <a:t>Copyright © 2010 Pearson Education, Inc. All rights reserved.</a:t>
            </a:r>
          </a:p>
        </p:txBody>
      </p:sp>
      <p:sp>
        <p:nvSpPr>
          <p:cNvPr id="4" name="Slide Number Placeholder 3"/>
          <p:cNvSpPr>
            <a:spLocks noGrp="1"/>
          </p:cNvSpPr>
          <p:nvPr>
            <p:ph type="sldNum" sz="quarter" idx="11"/>
          </p:nvPr>
        </p:nvSpPr>
        <p:spPr/>
        <p:txBody>
          <a:bodyPr/>
          <a:lstStyle/>
          <a:p>
            <a:fld id="{223FCE2C-2CCD-43D9-8C3E-3F186268B629}" type="slidenum">
              <a:rPr lang="en-US"/>
              <a:pPr/>
              <a:t>148</a:t>
            </a:fld>
            <a:endParaRPr lang="en-US"/>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86723"/>
                                        </p:tgtEl>
                                        <p:attrNameLst>
                                          <p:attrName>style.visibility</p:attrName>
                                        </p:attrNameLst>
                                      </p:cBhvr>
                                      <p:to>
                                        <p:strVal val="visible"/>
                                      </p:to>
                                    </p:set>
                                    <p:anim calcmode="lin" valueType="num">
                                      <p:cBhvr>
                                        <p:cTn id="7" dur="2000" fill="hold"/>
                                        <p:tgtEl>
                                          <p:spTgt spid="286723"/>
                                        </p:tgtEl>
                                        <p:attrNameLst>
                                          <p:attrName>ppt_x</p:attrName>
                                        </p:attrNameLst>
                                      </p:cBhvr>
                                      <p:tavLst>
                                        <p:tav tm="0">
                                          <p:val>
                                            <p:strVal val="#ppt_x-.2"/>
                                          </p:val>
                                        </p:tav>
                                        <p:tav tm="100000">
                                          <p:val>
                                            <p:strVal val="#ppt_x"/>
                                          </p:val>
                                        </p:tav>
                                      </p:tavLst>
                                    </p:anim>
                                    <p:anim calcmode="lin" valueType="num">
                                      <p:cBhvr>
                                        <p:cTn id="8" dur="2000" fill="hold"/>
                                        <p:tgtEl>
                                          <p:spTgt spid="286723"/>
                                        </p:tgtEl>
                                        <p:attrNameLst>
                                          <p:attrName>ppt_y</p:attrName>
                                        </p:attrNameLst>
                                      </p:cBhvr>
                                      <p:tavLst>
                                        <p:tav tm="0">
                                          <p:val>
                                            <p:strVal val="#ppt_y"/>
                                          </p:val>
                                        </p:tav>
                                        <p:tav tm="100000">
                                          <p:val>
                                            <p:strVal val="#ppt_y"/>
                                          </p:val>
                                        </p:tav>
                                      </p:tavLst>
                                    </p:anim>
                                    <p:animEffect transition="in" filter="wipe(right)" prLst="gradientSize: 0.1">
                                      <p:cBhvr>
                                        <p:cTn id="9" dur="2000"/>
                                        <p:tgtEl>
                                          <p:spTgt spid="286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1" name="Picture 3"/>
          <p:cNvPicPr>
            <a:picLocks noGrp="1" noChangeAspect="1" noChangeArrowheads="1"/>
          </p:cNvPicPr>
          <p:nvPr>
            <p:ph/>
          </p:nvPr>
        </p:nvPicPr>
        <p:blipFill>
          <a:blip r:embed="rId3" cstate="print"/>
          <a:srcRect/>
          <a:stretch>
            <a:fillRect/>
          </a:stretch>
        </p:blipFill>
        <p:spPr>
          <a:xfrm>
            <a:off x="304800" y="592138"/>
            <a:ext cx="8534400" cy="5580062"/>
          </a:xfrm>
          <a:noFill/>
          <a:ln cap="flat">
            <a:solidFill>
              <a:schemeClr val="bg2"/>
            </a:solidFill>
          </a:ln>
          <a:effectLst>
            <a:outerShdw dist="71842" dir="2700000" algn="ctr" rotWithShape="0">
              <a:srgbClr val="000000"/>
            </a:outerShdw>
          </a:effectLst>
        </p:spPr>
      </p:pic>
      <p:sp>
        <p:nvSpPr>
          <p:cNvPr id="3" name="Footer Placeholder 2"/>
          <p:cNvSpPr>
            <a:spLocks noGrp="1"/>
          </p:cNvSpPr>
          <p:nvPr>
            <p:ph type="ftr" sz="quarter" idx="10"/>
          </p:nvPr>
        </p:nvSpPr>
        <p:spPr/>
        <p:txBody>
          <a:bodyPr/>
          <a:lstStyle/>
          <a:p>
            <a:r>
              <a:rPr lang="en-US"/>
              <a:t>Copyright © 2010 Pearson Education, Inc. All rights reserved.</a:t>
            </a:r>
          </a:p>
        </p:txBody>
      </p:sp>
      <p:sp>
        <p:nvSpPr>
          <p:cNvPr id="4" name="Slide Number Placeholder 3"/>
          <p:cNvSpPr>
            <a:spLocks noGrp="1"/>
          </p:cNvSpPr>
          <p:nvPr>
            <p:ph type="sldNum" sz="quarter" idx="11"/>
          </p:nvPr>
        </p:nvSpPr>
        <p:spPr/>
        <p:txBody>
          <a:bodyPr/>
          <a:lstStyle/>
          <a:p>
            <a:fld id="{453917FB-83CE-4349-BE93-3A78C10F11C6}" type="slidenum">
              <a:rPr lang="en-US"/>
              <a:pPr/>
              <a:t>149</a:t>
            </a:fld>
            <a:endParaRPr lang="en-US"/>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88771"/>
                                        </p:tgtEl>
                                        <p:attrNameLst>
                                          <p:attrName>style.visibility</p:attrName>
                                        </p:attrNameLst>
                                      </p:cBhvr>
                                      <p:to>
                                        <p:strVal val="visible"/>
                                      </p:to>
                                    </p:set>
                                    <p:animEffect transition="in" filter="box(out)">
                                      <p:cBhvr>
                                        <p:cTn id="7" dur="2000"/>
                                        <p:tgtEl>
                                          <p:spTgt spid="288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0514" name="Rectangle 2"/>
          <p:cNvSpPr>
            <a:spLocks noGrp="1" noChangeArrowheads="1"/>
          </p:cNvSpPr>
          <p:nvPr>
            <p:ph type="body" sz="half" idx="1"/>
          </p:nvPr>
        </p:nvSpPr>
        <p:spPr>
          <a:xfrm>
            <a:off x="1143000" y="1981200"/>
            <a:ext cx="7391400" cy="4876800"/>
          </a:xfrm>
          <a:noFill/>
          <a:ln/>
        </p:spPr>
        <p:txBody>
          <a:bodyPr/>
          <a:lstStyle/>
          <a:p>
            <a:pPr>
              <a:lnSpc>
                <a:spcPct val="120000"/>
              </a:lnSpc>
            </a:pPr>
            <a:r>
              <a:rPr lang="en-US"/>
              <a:t>Focuses on the Significance of Labels</a:t>
            </a:r>
          </a:p>
          <a:p>
            <a:pPr>
              <a:lnSpc>
                <a:spcPct val="120000"/>
              </a:lnSpc>
            </a:pPr>
            <a:r>
              <a:rPr lang="en-US"/>
              <a:t>Labels Become Part of Self-Concept</a:t>
            </a:r>
          </a:p>
          <a:p>
            <a:pPr>
              <a:lnSpc>
                <a:spcPct val="120000"/>
              </a:lnSpc>
            </a:pPr>
            <a:r>
              <a:rPr lang="en-US"/>
              <a:t>Propel Towards or Away from Deviance</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6E62ADCE-BB63-47E7-902F-3D47501B401A}" type="slidenum">
              <a:rPr lang="en-US"/>
              <a:pPr/>
              <a:t>15</a:t>
            </a:fld>
            <a:endParaRPr lang="en-US"/>
          </a:p>
        </p:txBody>
      </p:sp>
      <p:sp>
        <p:nvSpPr>
          <p:cNvPr id="320515" name="Text Box 3"/>
          <p:cNvSpPr txBox="1">
            <a:spLocks noChangeArrowheads="1"/>
          </p:cNvSpPr>
          <p:nvPr/>
        </p:nvSpPr>
        <p:spPr bwMode="auto">
          <a:xfrm>
            <a:off x="1066800" y="0"/>
            <a:ext cx="7772400" cy="1295400"/>
          </a:xfrm>
          <a:prstGeom prst="rect">
            <a:avLst/>
          </a:prstGeom>
          <a:noFill/>
          <a:ln w="9525" algn="ctr">
            <a:noFill/>
            <a:miter lim="800000"/>
            <a:headEnd type="none" w="sm" len="sm"/>
            <a:tailEnd type="none" w="sm" len="sm"/>
          </a:ln>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Symbolic Interactionist Perspective </a:t>
            </a:r>
            <a:r>
              <a:rPr lang="en-US" sz="2400">
                <a:solidFill>
                  <a:srgbClr val="035532"/>
                </a:solidFill>
                <a:effectLst>
                  <a:outerShdw blurRad="38100" dist="38100" dir="2700000" algn="tl">
                    <a:srgbClr val="C0C0C0"/>
                  </a:outerShdw>
                </a:effectLst>
                <a:cs typeface="Times New Roman" pitchFamily="18" charset="0"/>
              </a:rPr>
              <a:t>Labeling Theory</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20514">
                                            <p:txEl>
                                              <p:pRg st="0" end="0"/>
                                            </p:txEl>
                                          </p:spTgt>
                                        </p:tgtEl>
                                        <p:attrNameLst>
                                          <p:attrName>style.visibility</p:attrName>
                                        </p:attrNameLst>
                                      </p:cBhvr>
                                      <p:to>
                                        <p:strVal val="visible"/>
                                      </p:to>
                                    </p:set>
                                    <p:animEffect transition="in" filter="fade">
                                      <p:cBhvr>
                                        <p:cTn id="7" dur="1000"/>
                                        <p:tgtEl>
                                          <p:spTgt spid="320514">
                                            <p:txEl>
                                              <p:pRg st="0" end="0"/>
                                            </p:txEl>
                                          </p:spTgt>
                                        </p:tgtEl>
                                      </p:cBhvr>
                                    </p:animEffect>
                                    <p:anim calcmode="lin" valueType="num">
                                      <p:cBhvr>
                                        <p:cTn id="8" dur="1000" fill="hold"/>
                                        <p:tgtEl>
                                          <p:spTgt spid="3205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0514">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20514">
                                            <p:txEl>
                                              <p:pRg st="0" end="0"/>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20514">
                                            <p:txEl>
                                              <p:pRg st="1" end="1"/>
                                            </p:txEl>
                                          </p:spTgt>
                                        </p:tgtEl>
                                        <p:attrNameLst>
                                          <p:attrName>style.visibility</p:attrName>
                                        </p:attrNameLst>
                                      </p:cBhvr>
                                      <p:to>
                                        <p:strVal val="visible"/>
                                      </p:to>
                                    </p:set>
                                    <p:animEffect transition="in" filter="fade">
                                      <p:cBhvr>
                                        <p:cTn id="14" dur="1000"/>
                                        <p:tgtEl>
                                          <p:spTgt spid="320514">
                                            <p:txEl>
                                              <p:pRg st="1" end="1"/>
                                            </p:txEl>
                                          </p:spTgt>
                                        </p:tgtEl>
                                      </p:cBhvr>
                                    </p:animEffect>
                                    <p:anim calcmode="lin" valueType="num">
                                      <p:cBhvr>
                                        <p:cTn id="15" dur="1000" fill="hold"/>
                                        <p:tgtEl>
                                          <p:spTgt spid="3205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0514">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20514">
                                            <p:txEl>
                                              <p:pRg st="1" end="1"/>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20514">
                                            <p:txEl>
                                              <p:pRg st="2" end="2"/>
                                            </p:txEl>
                                          </p:spTgt>
                                        </p:tgtEl>
                                        <p:attrNameLst>
                                          <p:attrName>style.visibility</p:attrName>
                                        </p:attrNameLst>
                                      </p:cBhvr>
                                      <p:to>
                                        <p:strVal val="visible"/>
                                      </p:to>
                                    </p:set>
                                    <p:animEffect transition="in" filter="fade">
                                      <p:cBhvr>
                                        <p:cTn id="21" dur="1000"/>
                                        <p:tgtEl>
                                          <p:spTgt spid="320514">
                                            <p:txEl>
                                              <p:pRg st="2" end="2"/>
                                            </p:txEl>
                                          </p:spTgt>
                                        </p:tgtEl>
                                      </p:cBhvr>
                                    </p:animEffect>
                                    <p:anim calcmode="lin" valueType="num">
                                      <p:cBhvr>
                                        <p:cTn id="22" dur="1000" fill="hold"/>
                                        <p:tgtEl>
                                          <p:spTgt spid="3205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0514">
                                            <p:txEl>
                                              <p:pRg st="2" end="2"/>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20514">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4" grpId="0" build="p" bldLvl="2"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9" name="Picture 3"/>
          <p:cNvPicPr>
            <a:picLocks noGrp="1" noChangeAspect="1" noChangeArrowheads="1"/>
          </p:cNvPicPr>
          <p:nvPr>
            <p:ph/>
          </p:nvPr>
        </p:nvPicPr>
        <p:blipFill>
          <a:blip r:embed="rId3" cstate="print"/>
          <a:srcRect/>
          <a:stretch>
            <a:fillRect/>
          </a:stretch>
        </p:blipFill>
        <p:spPr>
          <a:xfrm>
            <a:off x="1524000" y="304800"/>
            <a:ext cx="6081713" cy="6172200"/>
          </a:xfrm>
          <a:noFill/>
          <a:ln cap="flat">
            <a:solidFill>
              <a:schemeClr val="bg2"/>
            </a:solidFill>
          </a:ln>
          <a:effectLst>
            <a:outerShdw dist="71842" dir="2700000" algn="ctr" rotWithShape="0">
              <a:srgbClr val="000000"/>
            </a:outerShdw>
          </a:effectLst>
        </p:spPr>
      </p:pic>
      <p:sp>
        <p:nvSpPr>
          <p:cNvPr id="3" name="Footer Placeholder 2"/>
          <p:cNvSpPr>
            <a:spLocks noGrp="1"/>
          </p:cNvSpPr>
          <p:nvPr>
            <p:ph type="ftr" sz="quarter" idx="10"/>
          </p:nvPr>
        </p:nvSpPr>
        <p:spPr/>
        <p:txBody>
          <a:bodyPr/>
          <a:lstStyle/>
          <a:p>
            <a:r>
              <a:rPr lang="en-US"/>
              <a:t>Copyright © 2010 Pearson Education, Inc. All rights reserved.</a:t>
            </a:r>
          </a:p>
        </p:txBody>
      </p:sp>
      <p:sp>
        <p:nvSpPr>
          <p:cNvPr id="4" name="Slide Number Placeholder 3"/>
          <p:cNvSpPr>
            <a:spLocks noGrp="1"/>
          </p:cNvSpPr>
          <p:nvPr>
            <p:ph type="sldNum" sz="quarter" idx="11"/>
          </p:nvPr>
        </p:nvSpPr>
        <p:spPr/>
        <p:txBody>
          <a:bodyPr/>
          <a:lstStyle/>
          <a:p>
            <a:fld id="{39C860D3-9779-4F51-9ED3-31BCF26244B1}" type="slidenum">
              <a:rPr lang="en-US"/>
              <a:pPr/>
              <a:t>150</a:t>
            </a:fld>
            <a:endParaRPr lang="en-US"/>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0819"/>
                                        </p:tgtEl>
                                        <p:attrNameLst>
                                          <p:attrName>style.visibility</p:attrName>
                                        </p:attrNameLst>
                                      </p:cBhvr>
                                      <p:to>
                                        <p:strVal val="visible"/>
                                      </p:to>
                                    </p:set>
                                    <p:animEffect transition="in" filter="fade">
                                      <p:cBhvr>
                                        <p:cTn id="7" dur="2000"/>
                                        <p:tgtEl>
                                          <p:spTgt spid="290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2870" name="Rectangle 6"/>
          <p:cNvSpPr>
            <a:spLocks noGrp="1" noChangeArrowheads="1"/>
          </p:cNvSpPr>
          <p:nvPr>
            <p:ph type="body" sz="half" idx="1"/>
          </p:nvPr>
        </p:nvSpPr>
        <p:spPr>
          <a:xfrm>
            <a:off x="1066800" y="2057400"/>
            <a:ext cx="6172200" cy="4419600"/>
          </a:xfrm>
          <a:noFill/>
          <a:ln/>
        </p:spPr>
        <p:txBody>
          <a:bodyPr/>
          <a:lstStyle/>
          <a:p>
            <a:endParaRPr lang="en-US" sz="3200"/>
          </a:p>
          <a:p>
            <a:endParaRPr lang="en-US" sz="3200"/>
          </a:p>
          <a:p>
            <a:r>
              <a:rPr lang="en-US"/>
              <a:t>Sexual Harassment and Worse</a:t>
            </a:r>
          </a:p>
        </p:txBody>
      </p:sp>
      <p:sp>
        <p:nvSpPr>
          <p:cNvPr id="5" name="Footer Placeholder 4"/>
          <p:cNvSpPr>
            <a:spLocks noGrp="1"/>
          </p:cNvSpPr>
          <p:nvPr>
            <p:ph type="ftr" sz="quarter" idx="10"/>
          </p:nvPr>
        </p:nvSpPr>
        <p:spPr/>
        <p:txBody>
          <a:bodyPr/>
          <a:lstStyle/>
          <a:p>
            <a:r>
              <a:rPr lang="en-US"/>
              <a:t>Copyright © 2010 Pearson Education, Inc. All rights reserved.</a:t>
            </a:r>
          </a:p>
        </p:txBody>
      </p:sp>
      <p:sp>
        <p:nvSpPr>
          <p:cNvPr id="6" name="Slide Number Placeholder 5"/>
          <p:cNvSpPr>
            <a:spLocks noGrp="1"/>
          </p:cNvSpPr>
          <p:nvPr>
            <p:ph type="sldNum" sz="quarter" idx="11"/>
          </p:nvPr>
        </p:nvSpPr>
        <p:spPr/>
        <p:txBody>
          <a:bodyPr/>
          <a:lstStyle/>
          <a:p>
            <a:fld id="{C001B372-E005-4C81-9634-692FDF066ED8}" type="slidenum">
              <a:rPr lang="en-US"/>
              <a:pPr/>
              <a:t>151</a:t>
            </a:fld>
            <a:endParaRPr lang="en-US"/>
          </a:p>
        </p:txBody>
      </p:sp>
      <p:sp>
        <p:nvSpPr>
          <p:cNvPr id="292867" name="Text Box 3"/>
          <p:cNvSpPr txBox="1">
            <a:spLocks noChangeArrowheads="1"/>
          </p:cNvSpPr>
          <p:nvPr/>
        </p:nvSpPr>
        <p:spPr bwMode="auto">
          <a:xfrm>
            <a:off x="1066800" y="0"/>
            <a:ext cx="6172200" cy="15240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Gender Inequality in the Workplace</a:t>
            </a:r>
          </a:p>
        </p:txBody>
      </p:sp>
      <p:sp>
        <p:nvSpPr>
          <p:cNvPr id="292868" name="Rectangle 4"/>
          <p:cNvSpPr>
            <a:spLocks noChangeArrowheads="1"/>
          </p:cNvSpPr>
          <p:nvPr/>
        </p:nvSpPr>
        <p:spPr bwMode="auto">
          <a:xfrm>
            <a:off x="1066800" y="2057400"/>
            <a:ext cx="8077200" cy="4419600"/>
          </a:xfrm>
          <a:prstGeom prst="rect">
            <a:avLst/>
          </a:prstGeom>
          <a:noFill/>
          <a:ln w="9525" algn="ctr">
            <a:noFill/>
            <a:miter lim="800000"/>
            <a:headEnd/>
            <a:tailEnd/>
          </a:ln>
          <a:effectLst>
            <a:outerShdw dist="35921" dir="2700000" algn="ctr" rotWithShape="0">
              <a:srgbClr val="111111"/>
            </a:outerShdw>
          </a:effectLst>
        </p:spPr>
        <p:txBody>
          <a:bodyPr/>
          <a:lstStyle/>
          <a:p>
            <a:pPr marL="568325" indent="-568325">
              <a:buClr>
                <a:srgbClr val="969696"/>
              </a:buClr>
              <a:buSzPct val="85000"/>
            </a:pPr>
            <a:r>
              <a:rPr lang="en-US" sz="3600">
                <a:solidFill>
                  <a:srgbClr val="B2B2B2"/>
                </a:solidFill>
                <a:latin typeface="Arial Black" pitchFamily="34" charset="0"/>
              </a:rPr>
              <a:t>The Pay Gap</a:t>
            </a:r>
            <a:r>
              <a:rPr lang="en-US" sz="3600">
                <a:solidFill>
                  <a:srgbClr val="FF0000"/>
                </a:solidFill>
                <a:latin typeface="Arial Black" pitchFamily="34" charset="0"/>
              </a:rPr>
              <a:t> </a:t>
            </a:r>
          </a:p>
          <a:p>
            <a:pPr marL="568325" indent="-568325">
              <a:buClr>
                <a:srgbClr val="FF0000"/>
              </a:buClr>
              <a:buSzPct val="85000"/>
            </a:pPr>
            <a:r>
              <a:rPr lang="en-US" sz="3600">
                <a:solidFill>
                  <a:srgbClr val="FF0000"/>
                </a:solidFill>
                <a:latin typeface="Arial Black" pitchFamily="34" charset="0"/>
              </a:rPr>
              <a:t>The Cracking Glass Ceiling</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92868"/>
                                        </p:tgtEl>
                                        <p:attrNameLst>
                                          <p:attrName>style.visibility</p:attrName>
                                        </p:attrNameLst>
                                      </p:cBhvr>
                                      <p:to>
                                        <p:strVal val="visible"/>
                                      </p:to>
                                    </p:set>
                                  </p:childTnLst>
                                  <p:subTnLst>
                                    <p:animClr>
                                      <p:cBhvr override="childStyle">
                                        <p:cTn dur="1" fill="hold" display="0" masterRel="nextClick" afterEffect="1"/>
                                        <p:tgtEl>
                                          <p:spTgt spid="292868"/>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3" presetClass="entr" presetSubtype="5" fill="hold" grpId="0" nodeType="clickEffect">
                                  <p:stCondLst>
                                    <p:cond delay="0"/>
                                  </p:stCondLst>
                                  <p:childTnLst>
                                    <p:set>
                                      <p:cBhvr>
                                        <p:cTn id="10" dur="1" fill="hold">
                                          <p:stCondLst>
                                            <p:cond delay="0"/>
                                          </p:stCondLst>
                                        </p:cTn>
                                        <p:tgtEl>
                                          <p:spTgt spid="292870">
                                            <p:txEl>
                                              <p:pRg st="2" end="2"/>
                                            </p:txEl>
                                          </p:spTgt>
                                        </p:tgtEl>
                                        <p:attrNameLst>
                                          <p:attrName>style.visibility</p:attrName>
                                        </p:attrNameLst>
                                      </p:cBhvr>
                                      <p:to>
                                        <p:strVal val="visible"/>
                                      </p:to>
                                    </p:set>
                                    <p:animEffect transition="in" filter="blinds(vertical)">
                                      <p:cBhvr>
                                        <p:cTn id="11" dur="500"/>
                                        <p:tgtEl>
                                          <p:spTgt spid="292870">
                                            <p:txEl>
                                              <p:pRg st="2" end="2"/>
                                            </p:txEl>
                                          </p:spTgt>
                                        </p:tgtEl>
                                      </p:cBhvr>
                                    </p:animEffect>
                                  </p:childTnLst>
                                  <p:subTnLst>
                                    <p:animClr>
                                      <p:cBhvr override="childStyle">
                                        <p:cTn dur="1" fill="hold" display="0" masterRel="nextClick" afterEffect="1"/>
                                        <p:tgtEl>
                                          <p:spTgt spid="292870">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0" grpId="0" build="p" bldLvl="2" autoUpdateAnimBg="0"/>
      <p:bldP spid="292868" grpId="0"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Sexual harassment </a:t>
            </a:r>
          </a:p>
        </p:txBody>
      </p:sp>
      <p:sp>
        <p:nvSpPr>
          <p:cNvPr id="6" name="Slide Number Placeholder 5"/>
          <p:cNvSpPr>
            <a:spLocks noGrp="1"/>
          </p:cNvSpPr>
          <p:nvPr>
            <p:ph type="sldNum" sz="quarter" idx="12"/>
          </p:nvPr>
        </p:nvSpPr>
        <p:spPr/>
        <p:txBody>
          <a:bodyPr/>
          <a:lstStyle/>
          <a:p>
            <a:pPr>
              <a:defRPr/>
            </a:pPr>
            <a:fld id="{71617D05-A874-4BD4-B960-1130BEACC498}" type="slidenum">
              <a:rPr lang="en-US"/>
              <a:pPr>
                <a:defRPr/>
              </a:pPr>
              <a:t>152</a:t>
            </a:fld>
            <a:endParaRPr lang="en-US"/>
          </a:p>
        </p:txBody>
      </p:sp>
      <p:sp>
        <p:nvSpPr>
          <p:cNvPr id="32771" name="Rectangle 3"/>
          <p:cNvSpPr>
            <a:spLocks noGrp="1" noChangeArrowheads="1"/>
          </p:cNvSpPr>
          <p:nvPr>
            <p:ph sz="quarter" idx="1"/>
          </p:nvPr>
        </p:nvSpPr>
        <p:spPr/>
        <p:txBody>
          <a:bodyPr/>
          <a:lstStyle/>
          <a:p>
            <a:pPr eaLnBrk="1" hangingPunct="1"/>
            <a:r>
              <a:rPr lang="en-US" smtClean="0"/>
              <a:t>The most persistent and difficult aspects of sexism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Sexual harassment</a:t>
            </a:r>
          </a:p>
        </p:txBody>
      </p:sp>
      <p:sp>
        <p:nvSpPr>
          <p:cNvPr id="6" name="Slide Number Placeholder 5"/>
          <p:cNvSpPr>
            <a:spLocks noGrp="1"/>
          </p:cNvSpPr>
          <p:nvPr>
            <p:ph type="sldNum" sz="quarter" idx="12"/>
          </p:nvPr>
        </p:nvSpPr>
        <p:spPr/>
        <p:txBody>
          <a:bodyPr/>
          <a:lstStyle/>
          <a:p>
            <a:pPr>
              <a:defRPr/>
            </a:pPr>
            <a:fld id="{EE354B4F-29F8-47B7-AFDD-396D1B355F56}" type="slidenum">
              <a:rPr lang="en-US"/>
              <a:pPr>
                <a:defRPr/>
              </a:pPr>
              <a:t>153</a:t>
            </a:fld>
            <a:endParaRPr lang="en-US"/>
          </a:p>
        </p:txBody>
      </p:sp>
      <p:sp>
        <p:nvSpPr>
          <p:cNvPr id="33795" name="Rectangle 3"/>
          <p:cNvSpPr>
            <a:spLocks noGrp="1" noChangeArrowheads="1"/>
          </p:cNvSpPr>
          <p:nvPr>
            <p:ph sz="quarter" idx="1"/>
          </p:nvPr>
        </p:nvSpPr>
        <p:spPr/>
        <p:txBody>
          <a:bodyPr/>
          <a:lstStyle/>
          <a:p>
            <a:pPr lvl="1" eaLnBrk="1" hangingPunct="1"/>
            <a:r>
              <a:rPr lang="en-US" smtClean="0"/>
              <a:t>Includes continual or repeated verbal abuse of a sexual nature, including but not limited to graphic commentaries on the victims body, sexually suggestive objects or postures in the work place, sexually degrading words used to describe the victim or propositions of a sexual nature. </a:t>
            </a:r>
          </a:p>
          <a:p>
            <a:pPr eaLnBrk="1" hangingPunct="1"/>
            <a:endParaRPr lang="en-US" smtClean="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Sexual harassment</a:t>
            </a:r>
          </a:p>
        </p:txBody>
      </p:sp>
      <p:sp>
        <p:nvSpPr>
          <p:cNvPr id="6" name="Slide Number Placeholder 5"/>
          <p:cNvSpPr>
            <a:spLocks noGrp="1"/>
          </p:cNvSpPr>
          <p:nvPr>
            <p:ph type="sldNum" sz="quarter" idx="12"/>
          </p:nvPr>
        </p:nvSpPr>
        <p:spPr/>
        <p:txBody>
          <a:bodyPr/>
          <a:lstStyle/>
          <a:p>
            <a:pPr>
              <a:defRPr/>
            </a:pPr>
            <a:fld id="{7DF8FA3C-4670-495A-811E-02DF22146C14}" type="slidenum">
              <a:rPr lang="en-US"/>
              <a:pPr>
                <a:defRPr/>
              </a:pPr>
              <a:t>154</a:t>
            </a:fld>
            <a:endParaRPr lang="en-US"/>
          </a:p>
        </p:txBody>
      </p:sp>
      <p:sp>
        <p:nvSpPr>
          <p:cNvPr id="34819" name="Rectangle 3"/>
          <p:cNvSpPr>
            <a:spLocks noGrp="1" noChangeArrowheads="1"/>
          </p:cNvSpPr>
          <p:nvPr>
            <p:ph sz="quarter" idx="1"/>
          </p:nvPr>
        </p:nvSpPr>
        <p:spPr/>
        <p:txBody>
          <a:bodyPr/>
          <a:lstStyle/>
          <a:p>
            <a:pPr eaLnBrk="1" hangingPunct="1"/>
            <a:r>
              <a:rPr lang="en-US" smtClean="0"/>
              <a:t>Includes the threat or insinuation that lack of sexual submission will adversely affect the victim’s employment, wages, standing, or other conditions that affect the victims livelihood.</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2"/>
          <p:cNvSpPr>
            <a:spLocks noGrp="1" noChangeArrowheads="1"/>
          </p:cNvSpPr>
          <p:nvPr>
            <p:ph type="body" sz="half" idx="1"/>
          </p:nvPr>
        </p:nvSpPr>
        <p:spPr>
          <a:xfrm>
            <a:off x="1066800" y="2057400"/>
            <a:ext cx="8077200" cy="4035425"/>
          </a:xfrm>
          <a:noFill/>
          <a:ln/>
        </p:spPr>
        <p:txBody>
          <a:bodyPr/>
          <a:lstStyle/>
          <a:p>
            <a:pPr>
              <a:lnSpc>
                <a:spcPct val="180000"/>
              </a:lnSpc>
              <a:buFont typeface="Wingdings" pitchFamily="2" charset="2"/>
              <a:buNone/>
            </a:pPr>
            <a:r>
              <a:rPr lang="en-US"/>
              <a:t>Gender Inequality in Daily Life</a:t>
            </a:r>
          </a:p>
          <a:p>
            <a:pPr>
              <a:lnSpc>
                <a:spcPct val="180000"/>
              </a:lnSpc>
            </a:pPr>
            <a:r>
              <a:rPr lang="en-US"/>
              <a:t>Devaluation of the Feminine</a:t>
            </a:r>
          </a:p>
          <a:p>
            <a:pPr>
              <a:lnSpc>
                <a:spcPct val="180000"/>
              </a:lnSpc>
            </a:pPr>
            <a:r>
              <a:rPr lang="en-US"/>
              <a:t>The Feminine as Insult</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82B95A5B-D47F-4FCD-A942-A878994DE39B}" type="slidenum">
              <a:rPr lang="en-US"/>
              <a:pPr/>
              <a:t>155</a:t>
            </a:fld>
            <a:endParaRPr lang="en-US"/>
          </a:p>
        </p:txBody>
      </p:sp>
      <p:sp>
        <p:nvSpPr>
          <p:cNvPr id="280579" name="Text Box 3"/>
          <p:cNvSpPr txBox="1">
            <a:spLocks noChangeArrowheads="1"/>
          </p:cNvSpPr>
          <p:nvPr/>
        </p:nvSpPr>
        <p:spPr bwMode="auto">
          <a:xfrm>
            <a:off x="1066800" y="0"/>
            <a:ext cx="5638800" cy="15240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Gender Inequality in the U.S.</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80578">
                                            <p:txEl>
                                              <p:pRg st="0" end="0"/>
                                            </p:txEl>
                                          </p:spTgt>
                                        </p:tgtEl>
                                        <p:attrNameLst>
                                          <p:attrName>style.visibility</p:attrName>
                                        </p:attrNameLst>
                                      </p:cBhvr>
                                      <p:to>
                                        <p:strVal val="visible"/>
                                      </p:to>
                                    </p:set>
                                    <p:animEffect transition="in" filter="blinds(vertical)">
                                      <p:cBhvr>
                                        <p:cTn id="7" dur="500"/>
                                        <p:tgtEl>
                                          <p:spTgt spid="280578">
                                            <p:txEl>
                                              <p:pRg st="0" end="0"/>
                                            </p:txEl>
                                          </p:spTgt>
                                        </p:tgtEl>
                                      </p:cBhvr>
                                    </p:animEffect>
                                  </p:childTnLst>
                                  <p:subTnLst>
                                    <p:animClr>
                                      <p:cBhvr override="childStyle">
                                        <p:cTn dur="1" fill="hold" display="0" masterRel="nextClick" afterEffect="1"/>
                                        <p:tgtEl>
                                          <p:spTgt spid="280578">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80578">
                                            <p:txEl>
                                              <p:pRg st="1" end="1"/>
                                            </p:txEl>
                                          </p:spTgt>
                                        </p:tgtEl>
                                        <p:attrNameLst>
                                          <p:attrName>style.visibility</p:attrName>
                                        </p:attrNameLst>
                                      </p:cBhvr>
                                      <p:to>
                                        <p:strVal val="visible"/>
                                      </p:to>
                                    </p:set>
                                    <p:animEffect transition="in" filter="blinds(vertical)">
                                      <p:cBhvr>
                                        <p:cTn id="12" dur="500"/>
                                        <p:tgtEl>
                                          <p:spTgt spid="280578">
                                            <p:txEl>
                                              <p:pRg st="1" end="1"/>
                                            </p:txEl>
                                          </p:spTgt>
                                        </p:tgtEl>
                                      </p:cBhvr>
                                    </p:animEffect>
                                  </p:childTnLst>
                                  <p:subTnLst>
                                    <p:animClr>
                                      <p:cBhvr override="childStyle">
                                        <p:cTn dur="1" fill="hold" display="0" masterRel="nextClick" afterEffect="1"/>
                                        <p:tgtEl>
                                          <p:spTgt spid="280578">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280578">
                                            <p:txEl>
                                              <p:pRg st="2" end="2"/>
                                            </p:txEl>
                                          </p:spTgt>
                                        </p:tgtEl>
                                        <p:attrNameLst>
                                          <p:attrName>style.visibility</p:attrName>
                                        </p:attrNameLst>
                                      </p:cBhvr>
                                      <p:to>
                                        <p:strVal val="visible"/>
                                      </p:to>
                                    </p:set>
                                    <p:animEffect transition="in" filter="blinds(vertical)">
                                      <p:cBhvr>
                                        <p:cTn id="17" dur="500"/>
                                        <p:tgtEl>
                                          <p:spTgt spid="280578">
                                            <p:txEl>
                                              <p:pRg st="2" end="2"/>
                                            </p:txEl>
                                          </p:spTgt>
                                        </p:tgtEl>
                                      </p:cBhvr>
                                    </p:animEffect>
                                  </p:childTnLst>
                                  <p:subTnLst>
                                    <p:animClr>
                                      <p:cBhvr override="childStyle">
                                        <p:cTn dur="1" fill="hold" display="0" masterRel="nextClick" afterEffect="1"/>
                                        <p:tgtEl>
                                          <p:spTgt spid="280578">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build="p" bldLvl="2"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body" sz="half" idx="1"/>
          </p:nvPr>
        </p:nvSpPr>
        <p:spPr>
          <a:xfrm>
            <a:off x="1066800" y="2057400"/>
            <a:ext cx="7391400" cy="4267200"/>
          </a:xfrm>
          <a:noFill/>
          <a:ln/>
        </p:spPr>
        <p:txBody>
          <a:bodyPr/>
          <a:lstStyle/>
          <a:p>
            <a:pPr>
              <a:lnSpc>
                <a:spcPct val="150000"/>
              </a:lnSpc>
            </a:pPr>
            <a:r>
              <a:rPr lang="en-US"/>
              <a:t>Gender Inequality in Health Care</a:t>
            </a:r>
          </a:p>
          <a:p>
            <a:pPr>
              <a:lnSpc>
                <a:spcPct val="150000"/>
              </a:lnSpc>
            </a:pPr>
            <a:r>
              <a:rPr lang="en-US"/>
              <a:t>Gender Inequality in Education</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11EAD5BB-72B1-49FF-8CFF-BE822DA6A59F}" type="slidenum">
              <a:rPr lang="en-US"/>
              <a:pPr/>
              <a:t>156</a:t>
            </a:fld>
            <a:endParaRPr lang="en-US"/>
          </a:p>
        </p:txBody>
      </p:sp>
      <p:sp>
        <p:nvSpPr>
          <p:cNvPr id="270339" name="Text Box 3"/>
          <p:cNvSpPr txBox="1">
            <a:spLocks noChangeArrowheads="1"/>
          </p:cNvSpPr>
          <p:nvPr/>
        </p:nvSpPr>
        <p:spPr bwMode="auto">
          <a:xfrm>
            <a:off x="1066800" y="0"/>
            <a:ext cx="5867400" cy="15240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Gender Inequality in the U.S.</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70338">
                                            <p:txEl>
                                              <p:pRg st="0" end="0"/>
                                            </p:txEl>
                                          </p:spTgt>
                                        </p:tgtEl>
                                        <p:attrNameLst>
                                          <p:attrName>style.visibility</p:attrName>
                                        </p:attrNameLst>
                                      </p:cBhvr>
                                      <p:to>
                                        <p:strVal val="visible"/>
                                      </p:to>
                                    </p:set>
                                    <p:animEffect transition="in" filter="blinds(vertical)">
                                      <p:cBhvr>
                                        <p:cTn id="7" dur="500"/>
                                        <p:tgtEl>
                                          <p:spTgt spid="270338">
                                            <p:txEl>
                                              <p:pRg st="0" end="0"/>
                                            </p:txEl>
                                          </p:spTgt>
                                        </p:tgtEl>
                                      </p:cBhvr>
                                    </p:animEffect>
                                  </p:childTnLst>
                                  <p:subTnLst>
                                    <p:animClr>
                                      <p:cBhvr override="childStyle">
                                        <p:cTn dur="1" fill="hold" display="0" masterRel="nextClick" afterEffect="1"/>
                                        <p:tgtEl>
                                          <p:spTgt spid="270338">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70338">
                                            <p:txEl>
                                              <p:pRg st="1" end="1"/>
                                            </p:txEl>
                                          </p:spTgt>
                                        </p:tgtEl>
                                        <p:attrNameLst>
                                          <p:attrName>style.visibility</p:attrName>
                                        </p:attrNameLst>
                                      </p:cBhvr>
                                      <p:to>
                                        <p:strVal val="visible"/>
                                      </p:to>
                                    </p:set>
                                    <p:animEffect transition="in" filter="blinds(vertical)">
                                      <p:cBhvr>
                                        <p:cTn id="12" dur="500"/>
                                        <p:tgtEl>
                                          <p:spTgt spid="270338">
                                            <p:txEl>
                                              <p:pRg st="1" end="1"/>
                                            </p:txEl>
                                          </p:spTgt>
                                        </p:tgtEl>
                                      </p:cBhvr>
                                    </p:animEffect>
                                  </p:childTnLst>
                                  <p:subTnLst>
                                    <p:animClr>
                                      <p:cBhvr override="childStyle">
                                        <p:cTn dur="1" fill="hold" display="0" masterRel="nextClick" afterEffect="1"/>
                                        <p:tgtEl>
                                          <p:spTgt spid="270338">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8" grpId="0" build="p" bldLvl="2"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smtClean="0"/>
              <a:t>Socialization and education</a:t>
            </a:r>
          </a:p>
        </p:txBody>
      </p:sp>
      <p:sp>
        <p:nvSpPr>
          <p:cNvPr id="251906" name="Slide Number Placeholder 5"/>
          <p:cNvSpPr>
            <a:spLocks noGrp="1"/>
          </p:cNvSpPr>
          <p:nvPr>
            <p:ph type="sldNum" sz="quarter" idx="12"/>
          </p:nvPr>
        </p:nvSpPr>
        <p:spPr/>
        <p:txBody>
          <a:bodyPr/>
          <a:lstStyle/>
          <a:p>
            <a:pPr>
              <a:defRPr/>
            </a:pPr>
            <a:fld id="{0FCA6CE9-9306-4233-907D-52C7FF006368}" type="slidenum">
              <a:rPr/>
              <a:pPr>
                <a:defRPr/>
              </a:pPr>
              <a:t>157</a:t>
            </a:fld>
            <a:endParaRPr/>
          </a:p>
        </p:txBody>
      </p:sp>
      <p:sp>
        <p:nvSpPr>
          <p:cNvPr id="153603" name="Rectangle 3"/>
          <p:cNvSpPr>
            <a:spLocks noGrp="1" noChangeArrowheads="1"/>
          </p:cNvSpPr>
          <p:nvPr>
            <p:ph sz="quarter" idx="1"/>
          </p:nvPr>
        </p:nvSpPr>
        <p:spPr/>
        <p:txBody>
          <a:bodyPr/>
          <a:lstStyle/>
          <a:p>
            <a:pPr eaLnBrk="1" hangingPunct="1"/>
            <a:r>
              <a:rPr lang="en-US" smtClean="0"/>
              <a:t>Gender influence within the education system</a:t>
            </a:r>
          </a:p>
          <a:p>
            <a:pPr lvl="1" eaLnBrk="1" hangingPunct="1"/>
            <a:r>
              <a:rPr lang="en-US" smtClean="0"/>
              <a:t>Boys are often called on more</a:t>
            </a:r>
          </a:p>
          <a:p>
            <a:pPr lvl="1" eaLnBrk="1" hangingPunct="1"/>
            <a:r>
              <a:rPr lang="en-US" smtClean="0"/>
              <a:t>Gendered to groups to play</a:t>
            </a:r>
          </a:p>
          <a:p>
            <a:pPr lvl="1" eaLnBrk="1" hangingPunct="1"/>
            <a:r>
              <a:rPr lang="en-US" smtClean="0"/>
              <a:t>Boys seem to be the center of attention; for both positive and negative consequences </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7" name="Picture 3"/>
          <p:cNvPicPr>
            <a:picLocks noGrp="1" noChangeAspect="1" noChangeArrowheads="1"/>
          </p:cNvPicPr>
          <p:nvPr>
            <p:ph/>
          </p:nvPr>
        </p:nvPicPr>
        <p:blipFill>
          <a:blip r:embed="rId3" cstate="print"/>
          <a:srcRect/>
          <a:stretch>
            <a:fillRect/>
          </a:stretch>
        </p:blipFill>
        <p:spPr>
          <a:xfrm>
            <a:off x="685800" y="609600"/>
            <a:ext cx="7696200" cy="5657850"/>
          </a:xfrm>
          <a:noFill/>
          <a:ln cap="flat">
            <a:solidFill>
              <a:schemeClr val="bg2"/>
            </a:solidFill>
          </a:ln>
          <a:effectLst>
            <a:outerShdw dist="71842" dir="2700000" algn="ctr" rotWithShape="0">
              <a:schemeClr val="bg2"/>
            </a:outerShdw>
          </a:effectLst>
        </p:spPr>
      </p:pic>
      <p:sp>
        <p:nvSpPr>
          <p:cNvPr id="3" name="Footer Placeholder 2"/>
          <p:cNvSpPr>
            <a:spLocks noGrp="1"/>
          </p:cNvSpPr>
          <p:nvPr>
            <p:ph type="ftr" sz="quarter" idx="10"/>
          </p:nvPr>
        </p:nvSpPr>
        <p:spPr/>
        <p:txBody>
          <a:bodyPr/>
          <a:lstStyle/>
          <a:p>
            <a:r>
              <a:rPr lang="en-US"/>
              <a:t>Copyright © 2010 Pearson Education, Inc. All rights reserved.</a:t>
            </a:r>
          </a:p>
        </p:txBody>
      </p:sp>
      <p:sp>
        <p:nvSpPr>
          <p:cNvPr id="4" name="Slide Number Placeholder 3"/>
          <p:cNvSpPr>
            <a:spLocks noGrp="1"/>
          </p:cNvSpPr>
          <p:nvPr>
            <p:ph type="sldNum" sz="quarter" idx="11"/>
          </p:nvPr>
        </p:nvSpPr>
        <p:spPr/>
        <p:txBody>
          <a:bodyPr/>
          <a:lstStyle/>
          <a:p>
            <a:fld id="{F7DD1ABF-CF73-43B0-94DF-225E72BFFFAF}" type="slidenum">
              <a:rPr lang="en-US"/>
              <a:pPr/>
              <a:t>158</a:t>
            </a:fld>
            <a:endParaRPr lang="en-US"/>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72387"/>
                                        </p:tgtEl>
                                        <p:attrNameLst>
                                          <p:attrName>style.visibility</p:attrName>
                                        </p:attrNameLst>
                                      </p:cBhvr>
                                      <p:to>
                                        <p:strVal val="visible"/>
                                      </p:to>
                                    </p:set>
                                    <p:anim calcmode="lin" valueType="num">
                                      <p:cBhvr>
                                        <p:cTn id="7" dur="2000" fill="hold"/>
                                        <p:tgtEl>
                                          <p:spTgt spid="272387"/>
                                        </p:tgtEl>
                                        <p:attrNameLst>
                                          <p:attrName>ppt_w</p:attrName>
                                        </p:attrNameLst>
                                      </p:cBhvr>
                                      <p:tavLst>
                                        <p:tav tm="0">
                                          <p:val>
                                            <p:fltVal val="0"/>
                                          </p:val>
                                        </p:tav>
                                        <p:tav tm="100000">
                                          <p:val>
                                            <p:strVal val="#ppt_w"/>
                                          </p:val>
                                        </p:tav>
                                      </p:tavLst>
                                    </p:anim>
                                    <p:anim calcmode="lin" valueType="num">
                                      <p:cBhvr>
                                        <p:cTn id="8" dur="2000" fill="hold"/>
                                        <p:tgtEl>
                                          <p:spTgt spid="272387"/>
                                        </p:tgtEl>
                                        <p:attrNameLst>
                                          <p:attrName>ppt_h</p:attrName>
                                        </p:attrNameLst>
                                      </p:cBhvr>
                                      <p:tavLst>
                                        <p:tav tm="0">
                                          <p:val>
                                            <p:fltVal val="0"/>
                                          </p:val>
                                        </p:tav>
                                        <p:tav tm="100000">
                                          <p:val>
                                            <p:strVal val="#ppt_h"/>
                                          </p:val>
                                        </p:tav>
                                      </p:tavLst>
                                    </p:anim>
                                    <p:anim calcmode="lin" valueType="num">
                                      <p:cBhvr>
                                        <p:cTn id="9" dur="2000" fill="hold"/>
                                        <p:tgtEl>
                                          <p:spTgt spid="272387"/>
                                        </p:tgtEl>
                                        <p:attrNameLst>
                                          <p:attrName>style.rotation</p:attrName>
                                        </p:attrNameLst>
                                      </p:cBhvr>
                                      <p:tavLst>
                                        <p:tav tm="0">
                                          <p:val>
                                            <p:fltVal val="360"/>
                                          </p:val>
                                        </p:tav>
                                        <p:tav tm="100000">
                                          <p:val>
                                            <p:fltVal val="0"/>
                                          </p:val>
                                        </p:tav>
                                      </p:tavLst>
                                    </p:anim>
                                    <p:animEffect transition="in" filter="fade">
                                      <p:cBhvr>
                                        <p:cTn id="10" dur="2000"/>
                                        <p:tgtEl>
                                          <p:spTgt spid="272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3" name="Picture 3"/>
          <p:cNvPicPr>
            <a:picLocks noGrp="1" noChangeAspect="1" noChangeArrowheads="1"/>
          </p:cNvPicPr>
          <p:nvPr>
            <p:ph/>
          </p:nvPr>
        </p:nvPicPr>
        <p:blipFill>
          <a:blip r:embed="rId3" cstate="print"/>
          <a:srcRect/>
          <a:stretch>
            <a:fillRect/>
          </a:stretch>
        </p:blipFill>
        <p:spPr>
          <a:xfrm>
            <a:off x="1143000" y="569913"/>
            <a:ext cx="6837363" cy="5754687"/>
          </a:xfrm>
          <a:noFill/>
          <a:ln cap="flat">
            <a:solidFill>
              <a:schemeClr val="bg2"/>
            </a:solidFill>
          </a:ln>
          <a:effectLst>
            <a:outerShdw dist="71842" dir="2700000" algn="ctr" rotWithShape="0">
              <a:srgbClr val="000000"/>
            </a:outerShdw>
          </a:effectLst>
        </p:spPr>
      </p:pic>
      <p:sp>
        <p:nvSpPr>
          <p:cNvPr id="3" name="Footer Placeholder 2"/>
          <p:cNvSpPr>
            <a:spLocks noGrp="1"/>
          </p:cNvSpPr>
          <p:nvPr>
            <p:ph type="ftr" sz="quarter" idx="10"/>
          </p:nvPr>
        </p:nvSpPr>
        <p:spPr/>
        <p:txBody>
          <a:bodyPr/>
          <a:lstStyle/>
          <a:p>
            <a:r>
              <a:rPr lang="en-US"/>
              <a:t>Copyright © 2010 Pearson Education, Inc. All rights reserved.</a:t>
            </a:r>
          </a:p>
        </p:txBody>
      </p:sp>
      <p:sp>
        <p:nvSpPr>
          <p:cNvPr id="4" name="Slide Number Placeholder 3"/>
          <p:cNvSpPr>
            <a:spLocks noGrp="1"/>
          </p:cNvSpPr>
          <p:nvPr>
            <p:ph type="sldNum" sz="quarter" idx="11"/>
          </p:nvPr>
        </p:nvSpPr>
        <p:spPr/>
        <p:txBody>
          <a:bodyPr/>
          <a:lstStyle/>
          <a:p>
            <a:fld id="{D8DE0C0E-51C7-4231-8F46-E79C03149255}" type="slidenum">
              <a:rPr lang="en-US"/>
              <a:pPr/>
              <a:t>159</a:t>
            </a:fld>
            <a:endParaRPr lang="en-US"/>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76483"/>
                                        </p:tgtEl>
                                        <p:attrNameLst>
                                          <p:attrName>style.visibility</p:attrName>
                                        </p:attrNameLst>
                                      </p:cBhvr>
                                      <p:to>
                                        <p:strVal val="visible"/>
                                      </p:to>
                                    </p:set>
                                    <p:anim calcmode="lin" valueType="num">
                                      <p:cBhvr>
                                        <p:cTn id="7" dur="2000" fill="hold"/>
                                        <p:tgtEl>
                                          <p:spTgt spid="276483"/>
                                        </p:tgtEl>
                                        <p:attrNameLst>
                                          <p:attrName>ppt_w</p:attrName>
                                        </p:attrNameLst>
                                      </p:cBhvr>
                                      <p:tavLst>
                                        <p:tav tm="0">
                                          <p:val>
                                            <p:fltVal val="0"/>
                                          </p:val>
                                        </p:tav>
                                        <p:tav tm="100000">
                                          <p:val>
                                            <p:strVal val="#ppt_w"/>
                                          </p:val>
                                        </p:tav>
                                      </p:tavLst>
                                    </p:anim>
                                    <p:anim calcmode="lin" valueType="num">
                                      <p:cBhvr>
                                        <p:cTn id="8" dur="2000" fill="hold"/>
                                        <p:tgtEl>
                                          <p:spTgt spid="276483"/>
                                        </p:tgtEl>
                                        <p:attrNameLst>
                                          <p:attrName>ppt_h</p:attrName>
                                        </p:attrNameLst>
                                      </p:cBhvr>
                                      <p:tavLst>
                                        <p:tav tm="0">
                                          <p:val>
                                            <p:fltVal val="0"/>
                                          </p:val>
                                        </p:tav>
                                        <p:tav tm="100000">
                                          <p:val>
                                            <p:strVal val="#ppt_h"/>
                                          </p:val>
                                        </p:tav>
                                      </p:tavLst>
                                    </p:anim>
                                    <p:animEffect transition="in" filter="fade">
                                      <p:cBhvr>
                                        <p:cTn id="9" dur="2000"/>
                                        <p:tgtEl>
                                          <p:spTgt spid="276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2562" name="Rectangle 2"/>
          <p:cNvSpPr>
            <a:spLocks noGrp="1" noChangeArrowheads="1"/>
          </p:cNvSpPr>
          <p:nvPr>
            <p:ph type="body" sz="half" idx="1"/>
          </p:nvPr>
        </p:nvSpPr>
        <p:spPr>
          <a:xfrm>
            <a:off x="1143000" y="1905000"/>
            <a:ext cx="7696200" cy="4038600"/>
          </a:xfrm>
          <a:noFill/>
          <a:ln/>
        </p:spPr>
        <p:txBody>
          <a:bodyPr/>
          <a:lstStyle/>
          <a:p>
            <a:pPr>
              <a:lnSpc>
                <a:spcPct val="180000"/>
              </a:lnSpc>
            </a:pPr>
            <a:r>
              <a:rPr lang="en-US"/>
              <a:t> Denial of Responsibility</a:t>
            </a:r>
          </a:p>
          <a:p>
            <a:pPr>
              <a:lnSpc>
                <a:spcPct val="180000"/>
              </a:lnSpc>
            </a:pPr>
            <a:r>
              <a:rPr lang="en-US"/>
              <a:t> Denial of Injury</a:t>
            </a:r>
          </a:p>
          <a:p>
            <a:pPr>
              <a:lnSpc>
                <a:spcPct val="180000"/>
              </a:lnSpc>
            </a:pPr>
            <a:r>
              <a:rPr lang="en-US"/>
              <a:t> Denial of a Victim</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8418C96F-AA25-4CC0-9E99-422DB84B0053}" type="slidenum">
              <a:rPr lang="en-US"/>
              <a:pPr/>
              <a:t>16</a:t>
            </a:fld>
            <a:endParaRPr lang="en-US"/>
          </a:p>
        </p:txBody>
      </p:sp>
      <p:sp>
        <p:nvSpPr>
          <p:cNvPr id="322563" name="Text Box 3"/>
          <p:cNvSpPr txBox="1">
            <a:spLocks noChangeArrowheads="1"/>
          </p:cNvSpPr>
          <p:nvPr/>
        </p:nvSpPr>
        <p:spPr bwMode="auto">
          <a:xfrm>
            <a:off x="1143000" y="0"/>
            <a:ext cx="7696200" cy="1295400"/>
          </a:xfrm>
          <a:prstGeom prst="rect">
            <a:avLst/>
          </a:prstGeom>
          <a:noFill/>
          <a:ln w="9525" algn="ctr">
            <a:noFill/>
            <a:miter lim="800000"/>
            <a:headEnd type="none" w="sm" len="sm"/>
            <a:tailEnd type="none" w="sm" len="sm"/>
          </a:ln>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Symbolic Interactionist Perspective </a:t>
            </a:r>
            <a:r>
              <a:rPr lang="en-US" sz="2400">
                <a:solidFill>
                  <a:srgbClr val="035532"/>
                </a:solidFill>
                <a:effectLst>
                  <a:outerShdw blurRad="38100" dist="38100" dir="2700000" algn="tl">
                    <a:srgbClr val="C0C0C0"/>
                  </a:outerShdw>
                </a:effectLst>
                <a:cs typeface="Times New Roman" pitchFamily="18" charset="0"/>
              </a:rPr>
              <a:t>Rejecting Labels</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22562">
                                            <p:txEl>
                                              <p:pRg st="0" end="0"/>
                                            </p:txEl>
                                          </p:spTgt>
                                        </p:tgtEl>
                                        <p:attrNameLst>
                                          <p:attrName>style.visibility</p:attrName>
                                        </p:attrNameLst>
                                      </p:cBhvr>
                                      <p:to>
                                        <p:strVal val="visible"/>
                                      </p:to>
                                    </p:set>
                                    <p:animEffect transition="in" filter="fade">
                                      <p:cBhvr>
                                        <p:cTn id="7" dur="1000"/>
                                        <p:tgtEl>
                                          <p:spTgt spid="322562">
                                            <p:txEl>
                                              <p:pRg st="0" end="0"/>
                                            </p:txEl>
                                          </p:spTgt>
                                        </p:tgtEl>
                                      </p:cBhvr>
                                    </p:animEffect>
                                    <p:anim calcmode="lin" valueType="num">
                                      <p:cBhvr>
                                        <p:cTn id="8" dur="1000" fill="hold"/>
                                        <p:tgtEl>
                                          <p:spTgt spid="3225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2562">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22562">
                                            <p:txEl>
                                              <p:pRg st="0" end="0"/>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22562">
                                            <p:txEl>
                                              <p:pRg st="1" end="1"/>
                                            </p:txEl>
                                          </p:spTgt>
                                        </p:tgtEl>
                                        <p:attrNameLst>
                                          <p:attrName>style.visibility</p:attrName>
                                        </p:attrNameLst>
                                      </p:cBhvr>
                                      <p:to>
                                        <p:strVal val="visible"/>
                                      </p:to>
                                    </p:set>
                                    <p:animEffect transition="in" filter="fade">
                                      <p:cBhvr>
                                        <p:cTn id="14" dur="1000"/>
                                        <p:tgtEl>
                                          <p:spTgt spid="322562">
                                            <p:txEl>
                                              <p:pRg st="1" end="1"/>
                                            </p:txEl>
                                          </p:spTgt>
                                        </p:tgtEl>
                                      </p:cBhvr>
                                    </p:animEffect>
                                    <p:anim calcmode="lin" valueType="num">
                                      <p:cBhvr>
                                        <p:cTn id="15" dur="1000" fill="hold"/>
                                        <p:tgtEl>
                                          <p:spTgt spid="32256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2562">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22562">
                                            <p:txEl>
                                              <p:pRg st="1" end="1"/>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22562">
                                            <p:txEl>
                                              <p:pRg st="2" end="2"/>
                                            </p:txEl>
                                          </p:spTgt>
                                        </p:tgtEl>
                                        <p:attrNameLst>
                                          <p:attrName>style.visibility</p:attrName>
                                        </p:attrNameLst>
                                      </p:cBhvr>
                                      <p:to>
                                        <p:strVal val="visible"/>
                                      </p:to>
                                    </p:set>
                                    <p:animEffect transition="in" filter="fade">
                                      <p:cBhvr>
                                        <p:cTn id="21" dur="1000"/>
                                        <p:tgtEl>
                                          <p:spTgt spid="322562">
                                            <p:txEl>
                                              <p:pRg st="2" end="2"/>
                                            </p:txEl>
                                          </p:spTgt>
                                        </p:tgtEl>
                                      </p:cBhvr>
                                    </p:animEffect>
                                    <p:anim calcmode="lin" valueType="num">
                                      <p:cBhvr>
                                        <p:cTn id="22" dur="1000" fill="hold"/>
                                        <p:tgtEl>
                                          <p:spTgt spid="32256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2562">
                                            <p:txEl>
                                              <p:pRg st="2" end="2"/>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22562">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2" grpId="0" build="p" bldLvl="2" autoUpdateAnimBg="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5" name="Picture 3"/>
          <p:cNvPicPr>
            <a:picLocks noGrp="1" noChangeAspect="1" noChangeArrowheads="1"/>
          </p:cNvPicPr>
          <p:nvPr>
            <p:ph/>
          </p:nvPr>
        </p:nvPicPr>
        <p:blipFill>
          <a:blip r:embed="rId3" cstate="print"/>
          <a:srcRect/>
          <a:stretch>
            <a:fillRect/>
          </a:stretch>
        </p:blipFill>
        <p:spPr>
          <a:xfrm>
            <a:off x="1219200" y="609600"/>
            <a:ext cx="6705600" cy="5581650"/>
          </a:xfrm>
          <a:noFill/>
          <a:ln cap="flat">
            <a:solidFill>
              <a:schemeClr val="bg2"/>
            </a:solidFill>
          </a:ln>
          <a:effectLst>
            <a:outerShdw dist="71842" dir="2700000" algn="ctr" rotWithShape="0">
              <a:srgbClr val="000000"/>
            </a:outerShdw>
          </a:effectLst>
        </p:spPr>
      </p:pic>
      <p:sp>
        <p:nvSpPr>
          <p:cNvPr id="3" name="Footer Placeholder 2"/>
          <p:cNvSpPr>
            <a:spLocks noGrp="1"/>
          </p:cNvSpPr>
          <p:nvPr>
            <p:ph type="ftr" sz="quarter" idx="10"/>
          </p:nvPr>
        </p:nvSpPr>
        <p:spPr/>
        <p:txBody>
          <a:bodyPr/>
          <a:lstStyle/>
          <a:p>
            <a:r>
              <a:rPr lang="en-US"/>
              <a:t>Copyright © 2010 Pearson Education, Inc. All rights reserved.</a:t>
            </a:r>
          </a:p>
        </p:txBody>
      </p:sp>
      <p:sp>
        <p:nvSpPr>
          <p:cNvPr id="4" name="Slide Number Placeholder 3"/>
          <p:cNvSpPr>
            <a:spLocks noGrp="1"/>
          </p:cNvSpPr>
          <p:nvPr>
            <p:ph type="sldNum" sz="quarter" idx="11"/>
          </p:nvPr>
        </p:nvSpPr>
        <p:spPr/>
        <p:txBody>
          <a:bodyPr/>
          <a:lstStyle/>
          <a:p>
            <a:fld id="{0EDFC9A5-739E-4BA1-BE27-8BC483D11C2F}" type="slidenum">
              <a:rPr lang="en-US"/>
              <a:pPr/>
              <a:t>160</a:t>
            </a:fld>
            <a:endParaRPr lang="en-US"/>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74435"/>
                                        </p:tgtEl>
                                        <p:attrNameLst>
                                          <p:attrName>style.visibility</p:attrName>
                                        </p:attrNameLst>
                                      </p:cBhvr>
                                      <p:to>
                                        <p:strVal val="visible"/>
                                      </p:to>
                                    </p:set>
                                    <p:anim calcmode="lin" valueType="num">
                                      <p:cBhvr>
                                        <p:cTn id="7" dur="1000" decel="50000" fill="hold">
                                          <p:stCondLst>
                                            <p:cond delay="0"/>
                                          </p:stCondLst>
                                        </p:cTn>
                                        <p:tgtEl>
                                          <p:spTgt spid="274435"/>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74435"/>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74435"/>
                                        </p:tgtEl>
                                        <p:attrNameLst>
                                          <p:attrName>ppt_w</p:attrName>
                                        </p:attrNameLst>
                                      </p:cBhvr>
                                      <p:tavLst>
                                        <p:tav tm="0">
                                          <p:val>
                                            <p:strVal val="#ppt_w*.05"/>
                                          </p:val>
                                        </p:tav>
                                        <p:tav tm="100000">
                                          <p:val>
                                            <p:strVal val="#ppt_w"/>
                                          </p:val>
                                        </p:tav>
                                      </p:tavLst>
                                    </p:anim>
                                    <p:anim calcmode="lin" valueType="num">
                                      <p:cBhvr>
                                        <p:cTn id="10" dur="2000" fill="hold"/>
                                        <p:tgtEl>
                                          <p:spTgt spid="274435"/>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74435"/>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74435"/>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74435"/>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74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5" name="Picture 3"/>
          <p:cNvPicPr>
            <a:picLocks noGrp="1" noChangeAspect="1" noChangeArrowheads="1"/>
          </p:cNvPicPr>
          <p:nvPr>
            <p:ph/>
          </p:nvPr>
        </p:nvPicPr>
        <p:blipFill>
          <a:blip r:embed="rId3" cstate="print"/>
          <a:srcRect/>
          <a:stretch>
            <a:fillRect/>
          </a:stretch>
        </p:blipFill>
        <p:spPr>
          <a:xfrm>
            <a:off x="1219200" y="609600"/>
            <a:ext cx="6705600" cy="5581650"/>
          </a:xfrm>
          <a:noFill/>
          <a:ln cap="flat">
            <a:solidFill>
              <a:schemeClr val="bg2"/>
            </a:solidFill>
          </a:ln>
          <a:effectLst>
            <a:outerShdw dist="71842" dir="2700000" algn="ctr" rotWithShape="0">
              <a:srgbClr val="000000"/>
            </a:outerShdw>
          </a:effectLst>
        </p:spPr>
      </p:pic>
      <p:sp>
        <p:nvSpPr>
          <p:cNvPr id="3" name="Footer Placeholder 2"/>
          <p:cNvSpPr>
            <a:spLocks noGrp="1"/>
          </p:cNvSpPr>
          <p:nvPr>
            <p:ph type="ftr" sz="quarter" idx="10"/>
          </p:nvPr>
        </p:nvSpPr>
        <p:spPr/>
        <p:txBody>
          <a:bodyPr/>
          <a:lstStyle/>
          <a:p>
            <a:r>
              <a:rPr lang="en-US"/>
              <a:t>Copyright © 2010 Pearson Education, Inc. All rights reserved.</a:t>
            </a:r>
          </a:p>
        </p:txBody>
      </p:sp>
      <p:sp>
        <p:nvSpPr>
          <p:cNvPr id="4" name="Slide Number Placeholder 3"/>
          <p:cNvSpPr>
            <a:spLocks noGrp="1"/>
          </p:cNvSpPr>
          <p:nvPr>
            <p:ph type="sldNum" sz="quarter" idx="11"/>
          </p:nvPr>
        </p:nvSpPr>
        <p:spPr/>
        <p:txBody>
          <a:bodyPr/>
          <a:lstStyle/>
          <a:p>
            <a:fld id="{0EDFC9A5-739E-4BA1-BE27-8BC483D11C2F}" type="slidenum">
              <a:rPr lang="en-US"/>
              <a:pPr/>
              <a:t>161</a:t>
            </a:fld>
            <a:endParaRPr lang="en-US"/>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74435"/>
                                        </p:tgtEl>
                                        <p:attrNameLst>
                                          <p:attrName>style.visibility</p:attrName>
                                        </p:attrNameLst>
                                      </p:cBhvr>
                                      <p:to>
                                        <p:strVal val="visible"/>
                                      </p:to>
                                    </p:set>
                                    <p:anim calcmode="lin" valueType="num">
                                      <p:cBhvr>
                                        <p:cTn id="7" dur="1000" decel="50000" fill="hold">
                                          <p:stCondLst>
                                            <p:cond delay="0"/>
                                          </p:stCondLst>
                                        </p:cTn>
                                        <p:tgtEl>
                                          <p:spTgt spid="274435"/>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74435"/>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74435"/>
                                        </p:tgtEl>
                                        <p:attrNameLst>
                                          <p:attrName>ppt_w</p:attrName>
                                        </p:attrNameLst>
                                      </p:cBhvr>
                                      <p:tavLst>
                                        <p:tav tm="0">
                                          <p:val>
                                            <p:strVal val="#ppt_w*.05"/>
                                          </p:val>
                                        </p:tav>
                                        <p:tav tm="100000">
                                          <p:val>
                                            <p:strVal val="#ppt_w"/>
                                          </p:val>
                                        </p:tav>
                                      </p:tavLst>
                                    </p:anim>
                                    <p:anim calcmode="lin" valueType="num">
                                      <p:cBhvr>
                                        <p:cTn id="10" dur="2000" fill="hold"/>
                                        <p:tgtEl>
                                          <p:spTgt spid="274435"/>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74435"/>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74435"/>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74435"/>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74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62" name="Rectangle 2"/>
          <p:cNvSpPr>
            <a:spLocks noGrp="1" noChangeArrowheads="1"/>
          </p:cNvSpPr>
          <p:nvPr>
            <p:ph type="body" sz="half" idx="1"/>
          </p:nvPr>
        </p:nvSpPr>
        <p:spPr>
          <a:xfrm>
            <a:off x="1066800" y="2057400"/>
            <a:ext cx="7772400" cy="4419600"/>
          </a:xfrm>
          <a:noFill/>
          <a:ln/>
        </p:spPr>
        <p:txBody>
          <a:bodyPr/>
          <a:lstStyle/>
          <a:p>
            <a:pPr>
              <a:buFont typeface="Wingdings" pitchFamily="2" charset="2"/>
              <a:buNone/>
            </a:pPr>
            <a:r>
              <a:rPr lang="en-US"/>
              <a:t>Violence Against Women</a:t>
            </a:r>
          </a:p>
          <a:p>
            <a:r>
              <a:rPr lang="en-US"/>
              <a:t>Forcible Rape</a:t>
            </a:r>
          </a:p>
          <a:p>
            <a:r>
              <a:rPr lang="en-US"/>
              <a:t>Date (Acquaintance) Rape</a:t>
            </a:r>
          </a:p>
          <a:p>
            <a:r>
              <a:rPr lang="en-US"/>
              <a:t>Murder</a:t>
            </a:r>
          </a:p>
          <a:p>
            <a:r>
              <a:rPr lang="en-US"/>
              <a:t>Violence in the Home</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2B6BF3FF-7E0E-433B-8514-A140C2EC024B}" type="slidenum">
              <a:rPr lang="en-US"/>
              <a:pPr/>
              <a:t>162</a:t>
            </a:fld>
            <a:endParaRPr lang="en-US"/>
          </a:p>
        </p:txBody>
      </p:sp>
      <p:sp>
        <p:nvSpPr>
          <p:cNvPr id="296963" name="Text Box 3"/>
          <p:cNvSpPr txBox="1">
            <a:spLocks noChangeArrowheads="1"/>
          </p:cNvSpPr>
          <p:nvPr/>
        </p:nvSpPr>
        <p:spPr bwMode="auto">
          <a:xfrm>
            <a:off x="1066800" y="0"/>
            <a:ext cx="7772400" cy="15240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Gender and Violence</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96962">
                                            <p:txEl>
                                              <p:pRg st="0" end="0"/>
                                            </p:txEl>
                                          </p:spTgt>
                                        </p:tgtEl>
                                        <p:attrNameLst>
                                          <p:attrName>style.visibility</p:attrName>
                                        </p:attrNameLst>
                                      </p:cBhvr>
                                      <p:to>
                                        <p:strVal val="visible"/>
                                      </p:to>
                                    </p:set>
                                    <p:animEffect transition="in" filter="blinds(vertical)">
                                      <p:cBhvr>
                                        <p:cTn id="7" dur="500"/>
                                        <p:tgtEl>
                                          <p:spTgt spid="296962">
                                            <p:txEl>
                                              <p:pRg st="0" end="0"/>
                                            </p:txEl>
                                          </p:spTgt>
                                        </p:tgtEl>
                                      </p:cBhvr>
                                    </p:animEffect>
                                  </p:childTnLst>
                                  <p:subTnLst>
                                    <p:animClr>
                                      <p:cBhvr override="childStyle">
                                        <p:cTn dur="1" fill="hold" display="0" masterRel="nextClick" afterEffect="1"/>
                                        <p:tgtEl>
                                          <p:spTgt spid="296962">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96962">
                                            <p:txEl>
                                              <p:pRg st="1" end="1"/>
                                            </p:txEl>
                                          </p:spTgt>
                                        </p:tgtEl>
                                        <p:attrNameLst>
                                          <p:attrName>style.visibility</p:attrName>
                                        </p:attrNameLst>
                                      </p:cBhvr>
                                      <p:to>
                                        <p:strVal val="visible"/>
                                      </p:to>
                                    </p:set>
                                    <p:animEffect transition="in" filter="blinds(vertical)">
                                      <p:cBhvr>
                                        <p:cTn id="12" dur="500"/>
                                        <p:tgtEl>
                                          <p:spTgt spid="296962">
                                            <p:txEl>
                                              <p:pRg st="1" end="1"/>
                                            </p:txEl>
                                          </p:spTgt>
                                        </p:tgtEl>
                                      </p:cBhvr>
                                    </p:animEffect>
                                  </p:childTnLst>
                                  <p:subTnLst>
                                    <p:animClr>
                                      <p:cBhvr override="childStyle">
                                        <p:cTn dur="1" fill="hold" display="0" masterRel="nextClick" afterEffect="1"/>
                                        <p:tgtEl>
                                          <p:spTgt spid="296962">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296962">
                                            <p:txEl>
                                              <p:pRg st="2" end="2"/>
                                            </p:txEl>
                                          </p:spTgt>
                                        </p:tgtEl>
                                        <p:attrNameLst>
                                          <p:attrName>style.visibility</p:attrName>
                                        </p:attrNameLst>
                                      </p:cBhvr>
                                      <p:to>
                                        <p:strVal val="visible"/>
                                      </p:to>
                                    </p:set>
                                    <p:animEffect transition="in" filter="blinds(vertical)">
                                      <p:cBhvr>
                                        <p:cTn id="17" dur="500"/>
                                        <p:tgtEl>
                                          <p:spTgt spid="296962">
                                            <p:txEl>
                                              <p:pRg st="2" end="2"/>
                                            </p:txEl>
                                          </p:spTgt>
                                        </p:tgtEl>
                                      </p:cBhvr>
                                    </p:animEffect>
                                  </p:childTnLst>
                                  <p:subTnLst>
                                    <p:animClr>
                                      <p:cBhvr override="childStyle">
                                        <p:cTn dur="1" fill="hold" display="0" masterRel="nextClick" afterEffect="1"/>
                                        <p:tgtEl>
                                          <p:spTgt spid="296962">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296962">
                                            <p:txEl>
                                              <p:pRg st="3" end="3"/>
                                            </p:txEl>
                                          </p:spTgt>
                                        </p:tgtEl>
                                        <p:attrNameLst>
                                          <p:attrName>style.visibility</p:attrName>
                                        </p:attrNameLst>
                                      </p:cBhvr>
                                      <p:to>
                                        <p:strVal val="visible"/>
                                      </p:to>
                                    </p:set>
                                    <p:animEffect transition="in" filter="blinds(vertical)">
                                      <p:cBhvr>
                                        <p:cTn id="22" dur="500"/>
                                        <p:tgtEl>
                                          <p:spTgt spid="296962">
                                            <p:txEl>
                                              <p:pRg st="3" end="3"/>
                                            </p:txEl>
                                          </p:spTgt>
                                        </p:tgtEl>
                                      </p:cBhvr>
                                    </p:animEffect>
                                  </p:childTnLst>
                                  <p:subTnLst>
                                    <p:animClr>
                                      <p:cBhvr override="childStyle">
                                        <p:cTn dur="1" fill="hold" display="0" masterRel="nextClick" afterEffect="1"/>
                                        <p:tgtEl>
                                          <p:spTgt spid="296962">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296962">
                                            <p:txEl>
                                              <p:pRg st="4" end="4"/>
                                            </p:txEl>
                                          </p:spTgt>
                                        </p:tgtEl>
                                        <p:attrNameLst>
                                          <p:attrName>style.visibility</p:attrName>
                                        </p:attrNameLst>
                                      </p:cBhvr>
                                      <p:to>
                                        <p:strVal val="visible"/>
                                      </p:to>
                                    </p:set>
                                    <p:animEffect transition="in" filter="blinds(vertical)">
                                      <p:cBhvr>
                                        <p:cTn id="27" dur="500"/>
                                        <p:tgtEl>
                                          <p:spTgt spid="296962">
                                            <p:txEl>
                                              <p:pRg st="4" end="4"/>
                                            </p:txEl>
                                          </p:spTgt>
                                        </p:tgtEl>
                                      </p:cBhvr>
                                    </p:animEffect>
                                  </p:childTnLst>
                                  <p:subTnLst>
                                    <p:animClr>
                                      <p:cBhvr override="childStyle">
                                        <p:cTn dur="1" fill="hold" display="0" masterRel="nextClick" afterEffect="1"/>
                                        <p:tgtEl>
                                          <p:spTgt spid="296962">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2" grpId="0" build="p" bldLvl="2"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Gender and violence</a:t>
            </a:r>
          </a:p>
        </p:txBody>
      </p:sp>
      <p:sp>
        <p:nvSpPr>
          <p:cNvPr id="268290" name="Slide Number Placeholder 5"/>
          <p:cNvSpPr>
            <a:spLocks noGrp="1"/>
          </p:cNvSpPr>
          <p:nvPr>
            <p:ph type="sldNum" sz="quarter" idx="12"/>
          </p:nvPr>
        </p:nvSpPr>
        <p:spPr/>
        <p:txBody>
          <a:bodyPr/>
          <a:lstStyle/>
          <a:p>
            <a:pPr>
              <a:defRPr/>
            </a:pPr>
            <a:fld id="{7167CEE8-9CB7-4A9D-B93D-E06D3EA8756D}" type="slidenum">
              <a:rPr lang="en-US"/>
              <a:pPr>
                <a:defRPr/>
              </a:pPr>
              <a:t>163</a:t>
            </a:fld>
            <a:endParaRPr lang="en-US"/>
          </a:p>
        </p:txBody>
      </p:sp>
      <p:sp>
        <p:nvSpPr>
          <p:cNvPr id="37891" name="Rectangle 3"/>
          <p:cNvSpPr>
            <a:spLocks noGrp="1" noChangeArrowheads="1"/>
          </p:cNvSpPr>
          <p:nvPr>
            <p:ph sz="quarter" idx="1"/>
          </p:nvPr>
        </p:nvSpPr>
        <p:spPr/>
        <p:txBody>
          <a:bodyPr/>
          <a:lstStyle/>
          <a:p>
            <a:pPr marL="609600" indent="-609600" eaLnBrk="1" hangingPunct="1">
              <a:buFontTx/>
              <a:buAutoNum type="arabicPeriod"/>
            </a:pPr>
            <a:r>
              <a:rPr lang="en-US" smtClean="0"/>
              <a:t>Most victims of violence are females</a:t>
            </a:r>
          </a:p>
          <a:p>
            <a:pPr marL="609600" indent="-609600" eaLnBrk="1" hangingPunct="1">
              <a:buFontTx/>
              <a:buAutoNum type="arabicPeriod"/>
            </a:pPr>
            <a:endParaRPr lang="en-US" smtClean="0"/>
          </a:p>
          <a:p>
            <a:pPr marL="609600" indent="-609600" eaLnBrk="1" hangingPunct="1">
              <a:buFontTx/>
              <a:buAutoNum type="arabicPeriod"/>
            </a:pPr>
            <a:r>
              <a:rPr lang="en-US" smtClean="0"/>
              <a:t>Each year almost 3 in every 1,000 American women aged 12 and older are raped</a:t>
            </a:r>
          </a:p>
          <a:p>
            <a:pPr marL="609600" indent="-609600" eaLnBrk="1" hangingPunct="1">
              <a:buFontTx/>
              <a:buAutoNum type="arabicPeriod"/>
            </a:pPr>
            <a:endParaRPr lang="en-US" smtClean="0"/>
          </a:p>
          <a:p>
            <a:pPr marL="609600" indent="-609600" eaLnBrk="1" hangingPunct="1">
              <a:buFontTx/>
              <a:buAutoNum type="arabicPeriod"/>
            </a:pPr>
            <a:r>
              <a:rPr lang="en-US" smtClean="0"/>
              <a:t>Battering, spousal abuse, incest, and female circumcision </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3A04E0A8-D8E6-4061-9FC9-7040F3B0C7AF}" type="slidenum">
              <a:rPr lang="en-US"/>
              <a:pPr>
                <a:defRPr/>
              </a:pPr>
              <a:t>164</a:t>
            </a:fld>
            <a:endParaRPr lang="en-US"/>
          </a:p>
        </p:txBody>
      </p:sp>
      <p:sp>
        <p:nvSpPr>
          <p:cNvPr id="38915" name="Rectangle 2"/>
          <p:cNvSpPr>
            <a:spLocks noGrp="1" noChangeArrowheads="1"/>
          </p:cNvSpPr>
          <p:nvPr>
            <p:ph type="title" idx="4294967295"/>
          </p:nvPr>
        </p:nvSpPr>
        <p:spPr>
          <a:xfrm>
            <a:off x="0" y="277813"/>
            <a:ext cx="8229600" cy="1139825"/>
          </a:xfrm>
        </p:spPr>
        <p:txBody>
          <a:bodyPr/>
          <a:lstStyle/>
          <a:p>
            <a:pPr eaLnBrk="1" hangingPunct="1"/>
            <a:r>
              <a:rPr lang="en-US" smtClean="0"/>
              <a:t>Fact’s about battering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 2010 Pearson Education, Inc. All rights reserved.</a:t>
            </a:r>
          </a:p>
        </p:txBody>
      </p:sp>
      <p:sp>
        <p:nvSpPr>
          <p:cNvPr id="6" name="Slide Number Placeholder 5"/>
          <p:cNvSpPr>
            <a:spLocks noGrp="1"/>
          </p:cNvSpPr>
          <p:nvPr>
            <p:ph type="sldNum" sz="quarter" idx="12"/>
          </p:nvPr>
        </p:nvSpPr>
        <p:spPr/>
        <p:txBody>
          <a:bodyPr/>
          <a:lstStyle/>
          <a:p>
            <a:fld id="{539E8074-7846-461B-98E8-4A95957A331F}" type="slidenum">
              <a:rPr lang="en-US"/>
              <a:pPr/>
              <a:t>165</a:t>
            </a:fld>
            <a:endParaRPr lang="en-US"/>
          </a:p>
        </p:txBody>
      </p:sp>
      <p:grpSp>
        <p:nvGrpSpPr>
          <p:cNvPr id="2" name="Group 9"/>
          <p:cNvGrpSpPr>
            <a:grpSpLocks/>
          </p:cNvGrpSpPr>
          <p:nvPr/>
        </p:nvGrpSpPr>
        <p:grpSpPr bwMode="auto">
          <a:xfrm>
            <a:off x="304800" y="236538"/>
            <a:ext cx="8534400" cy="6321425"/>
            <a:chOff x="192" y="149"/>
            <a:chExt cx="5376" cy="3982"/>
          </a:xfrm>
        </p:grpSpPr>
        <p:pic>
          <p:nvPicPr>
            <p:cNvPr id="299012" name="Picture 4"/>
            <p:cNvPicPr>
              <a:picLocks noChangeAspect="1" noChangeArrowheads="1"/>
            </p:cNvPicPr>
            <p:nvPr/>
          </p:nvPicPr>
          <p:blipFill>
            <a:blip r:embed="rId3" cstate="print"/>
            <a:srcRect/>
            <a:stretch>
              <a:fillRect/>
            </a:stretch>
          </p:blipFill>
          <p:spPr bwMode="auto">
            <a:xfrm>
              <a:off x="192" y="149"/>
              <a:ext cx="2880" cy="2395"/>
            </a:xfrm>
            <a:prstGeom prst="rect">
              <a:avLst/>
            </a:prstGeom>
            <a:noFill/>
            <a:ln w="9525" cap="flat" cmpd="sng" algn="ctr">
              <a:solidFill>
                <a:schemeClr val="bg2"/>
              </a:solidFill>
              <a:prstDash val="solid"/>
              <a:miter lim="800000"/>
              <a:headEnd/>
              <a:tailEnd/>
            </a:ln>
            <a:effectLst>
              <a:outerShdw dist="71842" dir="2700000" algn="ctr" rotWithShape="0">
                <a:srgbClr val="000000"/>
              </a:outerShdw>
            </a:effectLst>
          </p:spPr>
        </p:pic>
        <p:pic>
          <p:nvPicPr>
            <p:cNvPr id="299014" name="Picture 6"/>
            <p:cNvPicPr>
              <a:picLocks noChangeAspect="1" noChangeArrowheads="1"/>
            </p:cNvPicPr>
            <p:nvPr/>
          </p:nvPicPr>
          <p:blipFill>
            <a:blip r:embed="rId4" cstate="print"/>
            <a:srcRect/>
            <a:stretch>
              <a:fillRect/>
            </a:stretch>
          </p:blipFill>
          <p:spPr bwMode="auto">
            <a:xfrm>
              <a:off x="2208" y="2016"/>
              <a:ext cx="3360" cy="2115"/>
            </a:xfrm>
            <a:prstGeom prst="rect">
              <a:avLst/>
            </a:prstGeom>
            <a:noFill/>
            <a:ln w="9525" cap="flat" cmpd="sng" algn="ctr">
              <a:solidFill>
                <a:schemeClr val="bg2"/>
              </a:solidFill>
              <a:prstDash val="solid"/>
              <a:miter lim="800000"/>
              <a:headEnd/>
              <a:tailEnd/>
            </a:ln>
            <a:effectLst>
              <a:outerShdw dist="71842" dir="2700000" algn="ctr" rotWithShape="0">
                <a:srgbClr val="000000"/>
              </a:outerShdw>
            </a:effectLst>
          </p:spPr>
        </p:pic>
      </p:gr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9" name="Picture 3"/>
          <p:cNvPicPr>
            <a:picLocks noGrp="1" noChangeAspect="1" noChangeArrowheads="1"/>
          </p:cNvPicPr>
          <p:nvPr>
            <p:ph/>
          </p:nvPr>
        </p:nvPicPr>
        <p:blipFill>
          <a:blip r:embed="rId3" cstate="print"/>
          <a:srcRect/>
          <a:stretch>
            <a:fillRect/>
          </a:stretch>
        </p:blipFill>
        <p:spPr>
          <a:xfrm>
            <a:off x="1676400" y="533400"/>
            <a:ext cx="5867400" cy="5662613"/>
          </a:xfrm>
          <a:noFill/>
          <a:ln cap="flat">
            <a:solidFill>
              <a:schemeClr val="bg2"/>
            </a:solidFill>
          </a:ln>
          <a:effectLst>
            <a:outerShdw dist="71842" dir="2700000" algn="ctr" rotWithShape="0">
              <a:srgbClr val="000000"/>
            </a:outerShdw>
          </a:effectLst>
        </p:spPr>
      </p:pic>
      <p:sp>
        <p:nvSpPr>
          <p:cNvPr id="3" name="Footer Placeholder 2"/>
          <p:cNvSpPr>
            <a:spLocks noGrp="1"/>
          </p:cNvSpPr>
          <p:nvPr>
            <p:ph type="ftr" sz="quarter" idx="10"/>
          </p:nvPr>
        </p:nvSpPr>
        <p:spPr/>
        <p:txBody>
          <a:bodyPr/>
          <a:lstStyle/>
          <a:p>
            <a:r>
              <a:rPr lang="en-US"/>
              <a:t>Copyright © 2010 Pearson Education, Inc. All rights reserved.</a:t>
            </a:r>
          </a:p>
        </p:txBody>
      </p:sp>
      <p:sp>
        <p:nvSpPr>
          <p:cNvPr id="4" name="Slide Number Placeholder 3"/>
          <p:cNvSpPr>
            <a:spLocks noGrp="1"/>
          </p:cNvSpPr>
          <p:nvPr>
            <p:ph type="sldNum" sz="quarter" idx="11"/>
          </p:nvPr>
        </p:nvSpPr>
        <p:spPr/>
        <p:txBody>
          <a:bodyPr/>
          <a:lstStyle/>
          <a:p>
            <a:fld id="{280ACCA1-BC27-47E0-B8A2-A654752FC117}" type="slidenum">
              <a:rPr lang="en-US"/>
              <a:pPr/>
              <a:t>166</a:t>
            </a:fld>
            <a:endParaRPr lang="en-US"/>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01059"/>
                                        </p:tgtEl>
                                        <p:attrNameLst>
                                          <p:attrName>style.visibility</p:attrName>
                                        </p:attrNameLst>
                                      </p:cBhvr>
                                      <p:to>
                                        <p:strVal val="visible"/>
                                      </p:to>
                                    </p:set>
                                    <p:animEffect transition="in" filter="wheel(4)">
                                      <p:cBhvr>
                                        <p:cTn id="7" dur="2000"/>
                                        <p:tgtEl>
                                          <p:spTgt spid="301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6" name="Rectangle 2"/>
          <p:cNvSpPr>
            <a:spLocks noGrp="1" noChangeArrowheads="1"/>
          </p:cNvSpPr>
          <p:nvPr>
            <p:ph type="body" sz="half" idx="1"/>
          </p:nvPr>
        </p:nvSpPr>
        <p:spPr>
          <a:xfrm>
            <a:off x="1066800" y="2057400"/>
            <a:ext cx="8077200" cy="4419600"/>
          </a:xfrm>
          <a:noFill/>
          <a:ln/>
        </p:spPr>
        <p:txBody>
          <a:bodyPr/>
          <a:lstStyle/>
          <a:p>
            <a:pPr>
              <a:lnSpc>
                <a:spcPct val="90000"/>
              </a:lnSpc>
            </a:pPr>
            <a:r>
              <a:rPr lang="en-US" sz="3200"/>
              <a:t>Feminism and Gendered Violence</a:t>
            </a:r>
          </a:p>
          <a:p>
            <a:pPr lvl="1">
              <a:lnSpc>
                <a:spcPct val="90000"/>
              </a:lnSpc>
            </a:pPr>
            <a:r>
              <a:rPr lang="en-US"/>
              <a:t>Symbolic Interactionists</a:t>
            </a:r>
          </a:p>
          <a:p>
            <a:pPr lvl="2">
              <a:lnSpc>
                <a:spcPct val="90000"/>
              </a:lnSpc>
            </a:pPr>
            <a:r>
              <a:rPr lang="en-US" sz="3200"/>
              <a:t>Association of Strength, Virility, and Violence</a:t>
            </a:r>
          </a:p>
          <a:p>
            <a:pPr lvl="1">
              <a:lnSpc>
                <a:spcPct val="90000"/>
              </a:lnSpc>
            </a:pPr>
            <a:r>
              <a:rPr lang="en-US"/>
              <a:t>Conflict Theory</a:t>
            </a:r>
          </a:p>
          <a:p>
            <a:pPr lvl="2">
              <a:lnSpc>
                <a:spcPct val="90000"/>
              </a:lnSpc>
            </a:pPr>
            <a:r>
              <a:rPr lang="en-US" sz="3200"/>
              <a:t>Men Losing Power, Reassert Through Violence</a:t>
            </a:r>
          </a:p>
          <a:p>
            <a:pPr>
              <a:lnSpc>
                <a:spcPct val="90000"/>
              </a:lnSpc>
            </a:pPr>
            <a:r>
              <a:rPr lang="en-US" sz="3200"/>
              <a:t>Solutions</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784FA143-CEAE-415A-A03A-285959435029}" type="slidenum">
              <a:rPr lang="en-US"/>
              <a:pPr/>
              <a:t>167</a:t>
            </a:fld>
            <a:endParaRPr lang="en-US"/>
          </a:p>
        </p:txBody>
      </p:sp>
      <p:sp>
        <p:nvSpPr>
          <p:cNvPr id="303107" name="Text Box 3"/>
          <p:cNvSpPr txBox="1">
            <a:spLocks noChangeArrowheads="1"/>
          </p:cNvSpPr>
          <p:nvPr/>
        </p:nvSpPr>
        <p:spPr bwMode="auto">
          <a:xfrm>
            <a:off x="1066800" y="0"/>
            <a:ext cx="7772400" cy="15240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Gender and Violence</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03106">
                                            <p:txEl>
                                              <p:pRg st="0" end="0"/>
                                            </p:txEl>
                                          </p:spTgt>
                                        </p:tgtEl>
                                        <p:attrNameLst>
                                          <p:attrName>style.visibility</p:attrName>
                                        </p:attrNameLst>
                                      </p:cBhvr>
                                      <p:to>
                                        <p:strVal val="visible"/>
                                      </p:to>
                                    </p:set>
                                    <p:animEffect transition="in" filter="blinds(vertical)">
                                      <p:cBhvr>
                                        <p:cTn id="7" dur="500"/>
                                        <p:tgtEl>
                                          <p:spTgt spid="303106">
                                            <p:txEl>
                                              <p:pRg st="0" end="0"/>
                                            </p:txEl>
                                          </p:spTgt>
                                        </p:tgtEl>
                                      </p:cBhvr>
                                    </p:animEffect>
                                  </p:childTnLst>
                                  <p:subTnLst>
                                    <p:animClr>
                                      <p:cBhvr override="childStyle">
                                        <p:cTn dur="1" fill="hold" display="0" masterRel="nextClick" afterEffect="1"/>
                                        <p:tgtEl>
                                          <p:spTgt spid="303106">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03106">
                                            <p:txEl>
                                              <p:pRg st="1" end="1"/>
                                            </p:txEl>
                                          </p:spTgt>
                                        </p:tgtEl>
                                        <p:attrNameLst>
                                          <p:attrName>style.visibility</p:attrName>
                                        </p:attrNameLst>
                                      </p:cBhvr>
                                      <p:to>
                                        <p:strVal val="visible"/>
                                      </p:to>
                                    </p:set>
                                    <p:animEffect transition="in" filter="blinds(vertical)">
                                      <p:cBhvr>
                                        <p:cTn id="12" dur="500"/>
                                        <p:tgtEl>
                                          <p:spTgt spid="303106">
                                            <p:txEl>
                                              <p:pRg st="1" end="1"/>
                                            </p:txEl>
                                          </p:spTgt>
                                        </p:tgtEl>
                                      </p:cBhvr>
                                    </p:animEffect>
                                  </p:childTnLst>
                                  <p:subTnLst>
                                    <p:animClr>
                                      <p:cBhvr override="childStyle">
                                        <p:cTn dur="1" fill="hold" display="0" masterRel="nextClick" afterEffect="1"/>
                                        <p:tgtEl>
                                          <p:spTgt spid="303106">
                                            <p:txEl>
                                              <p:pRg st="1" end="1"/>
                                            </p:txEl>
                                          </p:spTgt>
                                        </p:tgtEl>
                                        <p:attrNameLst>
                                          <p:attrName>ppt_c</p:attrName>
                                        </p:attrNameLst>
                                      </p:cBhvr>
                                      <p:to>
                                        <a:srgbClr val="B2B2B2"/>
                                      </p:to>
                                    </p:animClr>
                                  </p:subTnLst>
                                </p:cTn>
                              </p:par>
                              <p:par>
                                <p:cTn id="13" presetID="3" presetClass="entr" presetSubtype="5" fill="hold" grpId="0" nodeType="withEffect">
                                  <p:stCondLst>
                                    <p:cond delay="0"/>
                                  </p:stCondLst>
                                  <p:childTnLst>
                                    <p:set>
                                      <p:cBhvr>
                                        <p:cTn id="14" dur="1" fill="hold">
                                          <p:stCondLst>
                                            <p:cond delay="0"/>
                                          </p:stCondLst>
                                        </p:cTn>
                                        <p:tgtEl>
                                          <p:spTgt spid="303106">
                                            <p:txEl>
                                              <p:pRg st="2" end="2"/>
                                            </p:txEl>
                                          </p:spTgt>
                                        </p:tgtEl>
                                        <p:attrNameLst>
                                          <p:attrName>style.visibility</p:attrName>
                                        </p:attrNameLst>
                                      </p:cBhvr>
                                      <p:to>
                                        <p:strVal val="visible"/>
                                      </p:to>
                                    </p:set>
                                    <p:animEffect transition="in" filter="blinds(vertical)">
                                      <p:cBhvr>
                                        <p:cTn id="15" dur="500"/>
                                        <p:tgtEl>
                                          <p:spTgt spid="303106">
                                            <p:txEl>
                                              <p:pRg st="2" end="2"/>
                                            </p:txEl>
                                          </p:spTgt>
                                        </p:tgtEl>
                                      </p:cBhvr>
                                    </p:animEffect>
                                  </p:childTnLst>
                                  <p:subTnLst>
                                    <p:animClr>
                                      <p:cBhvr override="childStyle">
                                        <p:cTn dur="1" fill="hold" display="0" masterRel="nextClick" afterEffect="1"/>
                                        <p:tgtEl>
                                          <p:spTgt spid="303106">
                                            <p:txEl>
                                              <p:pRg st="2" end="2"/>
                                            </p:txEl>
                                          </p:spTgt>
                                        </p:tgtEl>
                                        <p:attrNameLst>
                                          <p:attrName>ppt_c</p:attrName>
                                        </p:attrNameLst>
                                      </p:cBhvr>
                                      <p:to>
                                        <a:srgbClr val="B2B2B2"/>
                                      </p:to>
                                    </p:animClr>
                                  </p:subTnLst>
                                </p:cTn>
                              </p:par>
                            </p:childTnLst>
                          </p:cTn>
                        </p:par>
                      </p:childTnLst>
                    </p:cTn>
                  </p:par>
                  <p:par>
                    <p:cTn id="16" fill="hold">
                      <p:stCondLst>
                        <p:cond delay="indefinite"/>
                      </p:stCondLst>
                      <p:childTnLst>
                        <p:par>
                          <p:cTn id="17" fill="hold">
                            <p:stCondLst>
                              <p:cond delay="0"/>
                            </p:stCondLst>
                            <p:childTnLst>
                              <p:par>
                                <p:cTn id="18" presetID="3" presetClass="entr" presetSubtype="5" fill="hold" grpId="0" nodeType="clickEffect">
                                  <p:stCondLst>
                                    <p:cond delay="0"/>
                                  </p:stCondLst>
                                  <p:childTnLst>
                                    <p:set>
                                      <p:cBhvr>
                                        <p:cTn id="19" dur="1" fill="hold">
                                          <p:stCondLst>
                                            <p:cond delay="0"/>
                                          </p:stCondLst>
                                        </p:cTn>
                                        <p:tgtEl>
                                          <p:spTgt spid="303106">
                                            <p:txEl>
                                              <p:pRg st="3" end="3"/>
                                            </p:txEl>
                                          </p:spTgt>
                                        </p:tgtEl>
                                        <p:attrNameLst>
                                          <p:attrName>style.visibility</p:attrName>
                                        </p:attrNameLst>
                                      </p:cBhvr>
                                      <p:to>
                                        <p:strVal val="visible"/>
                                      </p:to>
                                    </p:set>
                                    <p:animEffect transition="in" filter="blinds(vertical)">
                                      <p:cBhvr>
                                        <p:cTn id="20" dur="500"/>
                                        <p:tgtEl>
                                          <p:spTgt spid="303106">
                                            <p:txEl>
                                              <p:pRg st="3" end="3"/>
                                            </p:txEl>
                                          </p:spTgt>
                                        </p:tgtEl>
                                      </p:cBhvr>
                                    </p:animEffect>
                                  </p:childTnLst>
                                  <p:subTnLst>
                                    <p:animClr>
                                      <p:cBhvr override="childStyle">
                                        <p:cTn dur="1" fill="hold" display="0" masterRel="nextClick" afterEffect="1"/>
                                        <p:tgtEl>
                                          <p:spTgt spid="303106">
                                            <p:txEl>
                                              <p:pRg st="3" end="3"/>
                                            </p:txEl>
                                          </p:spTgt>
                                        </p:tgtEl>
                                        <p:attrNameLst>
                                          <p:attrName>ppt_c</p:attrName>
                                        </p:attrNameLst>
                                      </p:cBhvr>
                                      <p:to>
                                        <a:srgbClr val="B2B2B2"/>
                                      </p:to>
                                    </p:animClr>
                                  </p:subTnLst>
                                </p:cTn>
                              </p:par>
                              <p:par>
                                <p:cTn id="21" presetID="3" presetClass="entr" presetSubtype="5" fill="hold" grpId="0" nodeType="withEffect">
                                  <p:stCondLst>
                                    <p:cond delay="0"/>
                                  </p:stCondLst>
                                  <p:childTnLst>
                                    <p:set>
                                      <p:cBhvr>
                                        <p:cTn id="22" dur="1" fill="hold">
                                          <p:stCondLst>
                                            <p:cond delay="0"/>
                                          </p:stCondLst>
                                        </p:cTn>
                                        <p:tgtEl>
                                          <p:spTgt spid="303106">
                                            <p:txEl>
                                              <p:pRg st="4" end="4"/>
                                            </p:txEl>
                                          </p:spTgt>
                                        </p:tgtEl>
                                        <p:attrNameLst>
                                          <p:attrName>style.visibility</p:attrName>
                                        </p:attrNameLst>
                                      </p:cBhvr>
                                      <p:to>
                                        <p:strVal val="visible"/>
                                      </p:to>
                                    </p:set>
                                    <p:animEffect transition="in" filter="blinds(vertical)">
                                      <p:cBhvr>
                                        <p:cTn id="23" dur="500"/>
                                        <p:tgtEl>
                                          <p:spTgt spid="303106">
                                            <p:txEl>
                                              <p:pRg st="4" end="4"/>
                                            </p:txEl>
                                          </p:spTgt>
                                        </p:tgtEl>
                                      </p:cBhvr>
                                    </p:animEffect>
                                  </p:childTnLst>
                                  <p:subTnLst>
                                    <p:animClr>
                                      <p:cBhvr override="childStyle">
                                        <p:cTn dur="1" fill="hold" display="0" masterRel="nextClick" afterEffect="1"/>
                                        <p:tgtEl>
                                          <p:spTgt spid="303106">
                                            <p:txEl>
                                              <p:pRg st="4" end="4"/>
                                            </p:txEl>
                                          </p:spTgt>
                                        </p:tgtEl>
                                        <p:attrNameLst>
                                          <p:attrName>ppt_c</p:attrName>
                                        </p:attrNameLst>
                                      </p:cBhvr>
                                      <p:to>
                                        <a:srgbClr val="B2B2B2"/>
                                      </p:to>
                                    </p:animClr>
                                  </p:subTnLst>
                                </p:cTn>
                              </p:par>
                            </p:childTnLst>
                          </p:cTn>
                        </p:par>
                      </p:childTnLst>
                    </p:cTn>
                  </p:par>
                  <p:par>
                    <p:cTn id="24" fill="hold">
                      <p:stCondLst>
                        <p:cond delay="indefinite"/>
                      </p:stCondLst>
                      <p:childTnLst>
                        <p:par>
                          <p:cTn id="25" fill="hold">
                            <p:stCondLst>
                              <p:cond delay="0"/>
                            </p:stCondLst>
                            <p:childTnLst>
                              <p:par>
                                <p:cTn id="26" presetID="3" presetClass="entr" presetSubtype="5" fill="hold" grpId="0" nodeType="clickEffect">
                                  <p:stCondLst>
                                    <p:cond delay="0"/>
                                  </p:stCondLst>
                                  <p:childTnLst>
                                    <p:set>
                                      <p:cBhvr>
                                        <p:cTn id="27" dur="1" fill="hold">
                                          <p:stCondLst>
                                            <p:cond delay="0"/>
                                          </p:stCondLst>
                                        </p:cTn>
                                        <p:tgtEl>
                                          <p:spTgt spid="303106">
                                            <p:txEl>
                                              <p:pRg st="5" end="5"/>
                                            </p:txEl>
                                          </p:spTgt>
                                        </p:tgtEl>
                                        <p:attrNameLst>
                                          <p:attrName>style.visibility</p:attrName>
                                        </p:attrNameLst>
                                      </p:cBhvr>
                                      <p:to>
                                        <p:strVal val="visible"/>
                                      </p:to>
                                    </p:set>
                                    <p:animEffect transition="in" filter="blinds(vertical)">
                                      <p:cBhvr>
                                        <p:cTn id="28" dur="500"/>
                                        <p:tgtEl>
                                          <p:spTgt spid="303106">
                                            <p:txEl>
                                              <p:pRg st="5" end="5"/>
                                            </p:txEl>
                                          </p:spTgt>
                                        </p:tgtEl>
                                      </p:cBhvr>
                                    </p:animEffect>
                                  </p:childTnLst>
                                  <p:subTnLst>
                                    <p:animClr>
                                      <p:cBhvr override="childStyle">
                                        <p:cTn dur="1" fill="hold" display="0" masterRel="nextClick" afterEffect="1"/>
                                        <p:tgtEl>
                                          <p:spTgt spid="303106">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6" grpId="0" build="p" bldLvl="2" autoUpdateAnimBg="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Solutions </a:t>
            </a:r>
          </a:p>
        </p:txBody>
      </p:sp>
      <p:sp>
        <p:nvSpPr>
          <p:cNvPr id="6" name="Slide Number Placeholder 5"/>
          <p:cNvSpPr>
            <a:spLocks noGrp="1"/>
          </p:cNvSpPr>
          <p:nvPr>
            <p:ph type="sldNum" sz="quarter" idx="12"/>
          </p:nvPr>
        </p:nvSpPr>
        <p:spPr/>
        <p:txBody>
          <a:bodyPr/>
          <a:lstStyle/>
          <a:p>
            <a:pPr>
              <a:defRPr/>
            </a:pPr>
            <a:fld id="{46A541AE-28A7-4799-AC44-D1054509ED60}" type="slidenum">
              <a:rPr lang="en-US"/>
              <a:pPr>
                <a:defRPr/>
              </a:pPr>
              <a:t>168</a:t>
            </a:fld>
            <a:endParaRPr lang="en-US"/>
          </a:p>
        </p:txBody>
      </p:sp>
      <p:sp>
        <p:nvSpPr>
          <p:cNvPr id="40963" name="Rectangle 3"/>
          <p:cNvSpPr>
            <a:spLocks noGrp="1" noChangeArrowheads="1"/>
          </p:cNvSpPr>
          <p:nvPr>
            <p:ph sz="quarter" idx="1"/>
          </p:nvPr>
        </p:nvSpPr>
        <p:spPr/>
        <p:txBody>
          <a:bodyPr/>
          <a:lstStyle/>
          <a:p>
            <a:pPr eaLnBrk="1" hangingPunct="1"/>
            <a:r>
              <a:rPr lang="en-US" smtClean="0"/>
              <a:t>No magic bullet</a:t>
            </a:r>
          </a:p>
          <a:p>
            <a:pPr eaLnBrk="1" hangingPunct="1"/>
            <a:r>
              <a:rPr lang="en-US" smtClean="0"/>
              <a:t>Breaking the connection with masculinity and violence </a:t>
            </a:r>
          </a:p>
          <a:p>
            <a:pPr lvl="1" eaLnBrk="1" hangingPunct="1"/>
            <a:r>
              <a:rPr lang="en-US" smtClean="0"/>
              <a:t>Educational programs</a:t>
            </a:r>
          </a:p>
          <a:p>
            <a:pPr lvl="2" eaLnBrk="1" hangingPunct="1"/>
            <a:r>
              <a:rPr lang="en-US" smtClean="0"/>
              <a:t>Schools</a:t>
            </a:r>
          </a:p>
          <a:p>
            <a:pPr lvl="2" eaLnBrk="1" hangingPunct="1"/>
            <a:r>
              <a:rPr lang="en-US" smtClean="0"/>
              <a:t>Churches</a:t>
            </a:r>
          </a:p>
          <a:p>
            <a:pPr lvl="2" eaLnBrk="1" hangingPunct="1"/>
            <a:r>
              <a:rPr lang="en-US" smtClean="0"/>
              <a:t>Homes</a:t>
            </a:r>
          </a:p>
          <a:p>
            <a:pPr lvl="2" eaLnBrk="1" hangingPunct="1"/>
            <a:r>
              <a:rPr lang="en-US" smtClean="0"/>
              <a:t>The media</a:t>
            </a:r>
          </a:p>
        </p:txBody>
      </p:sp>
    </p:spTree>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Changing face of politics</a:t>
            </a:r>
          </a:p>
        </p:txBody>
      </p:sp>
      <p:sp>
        <p:nvSpPr>
          <p:cNvPr id="6" name="Slide Number Placeholder 5"/>
          <p:cNvSpPr>
            <a:spLocks noGrp="1"/>
          </p:cNvSpPr>
          <p:nvPr>
            <p:ph type="sldNum" sz="quarter" idx="12"/>
          </p:nvPr>
        </p:nvSpPr>
        <p:spPr/>
        <p:txBody>
          <a:bodyPr/>
          <a:lstStyle/>
          <a:p>
            <a:pPr>
              <a:defRPr/>
            </a:pPr>
            <a:fld id="{111AF787-3E18-406B-A86B-6669A5025A0B}" type="slidenum">
              <a:rPr lang="en-US"/>
              <a:pPr>
                <a:defRPr/>
              </a:pPr>
              <a:t>169</a:t>
            </a:fld>
            <a:endParaRPr lang="en-US"/>
          </a:p>
        </p:txBody>
      </p:sp>
      <p:sp>
        <p:nvSpPr>
          <p:cNvPr id="44035" name="Rectangle 3"/>
          <p:cNvSpPr>
            <a:spLocks noGrp="1" noChangeArrowheads="1"/>
          </p:cNvSpPr>
          <p:nvPr>
            <p:ph sz="quarter" idx="1"/>
          </p:nvPr>
        </p:nvSpPr>
        <p:spPr/>
        <p:txBody>
          <a:bodyPr/>
          <a:lstStyle/>
          <a:p>
            <a:pPr eaLnBrk="1" hangingPunct="1"/>
            <a:r>
              <a:rPr lang="en-US" smtClean="0"/>
              <a:t>Women are less likely to have a supportive spouse</a:t>
            </a:r>
          </a:p>
          <a:p>
            <a:pPr eaLnBrk="1" hangingPunct="1">
              <a:buFont typeface="Wingdings" pitchFamily="2" charset="2"/>
              <a:buNone/>
            </a:pPr>
            <a:endParaRPr lang="en-US" smtClean="0"/>
          </a:p>
          <a:p>
            <a:pPr eaLnBrk="1" hangingPunct="1"/>
            <a:r>
              <a:rPr lang="en-US" smtClean="0"/>
              <a:t>Men reluctant to incorporate women in the decision making process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4610" name="Rectangle 2"/>
          <p:cNvSpPr>
            <a:spLocks noGrp="1" noChangeArrowheads="1"/>
          </p:cNvSpPr>
          <p:nvPr>
            <p:ph type="body" sz="half" idx="1"/>
          </p:nvPr>
        </p:nvSpPr>
        <p:spPr>
          <a:xfrm>
            <a:off x="1143000" y="1905000"/>
            <a:ext cx="7239000" cy="4495800"/>
          </a:xfrm>
          <a:noFill/>
          <a:ln/>
        </p:spPr>
        <p:txBody>
          <a:bodyPr/>
          <a:lstStyle/>
          <a:p>
            <a:pPr>
              <a:lnSpc>
                <a:spcPct val="150000"/>
              </a:lnSpc>
            </a:pPr>
            <a:r>
              <a:rPr lang="en-US"/>
              <a:t>Condemnation of Condemners</a:t>
            </a:r>
          </a:p>
          <a:p>
            <a:pPr>
              <a:lnSpc>
                <a:spcPct val="150000"/>
              </a:lnSpc>
            </a:pPr>
            <a:r>
              <a:rPr lang="en-US"/>
              <a:t>Appeal to Higher Loyalties</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9A60F0F8-7B8D-4A87-970B-195371950A51}" type="slidenum">
              <a:rPr lang="en-US"/>
              <a:pPr/>
              <a:t>17</a:t>
            </a:fld>
            <a:endParaRPr lang="en-US"/>
          </a:p>
        </p:txBody>
      </p:sp>
      <p:sp>
        <p:nvSpPr>
          <p:cNvPr id="324611" name="Text Box 3"/>
          <p:cNvSpPr txBox="1">
            <a:spLocks noChangeArrowheads="1"/>
          </p:cNvSpPr>
          <p:nvPr/>
        </p:nvSpPr>
        <p:spPr bwMode="auto">
          <a:xfrm>
            <a:off x="1143000" y="0"/>
            <a:ext cx="7696200" cy="1295400"/>
          </a:xfrm>
          <a:prstGeom prst="rect">
            <a:avLst/>
          </a:prstGeom>
          <a:noFill/>
          <a:ln w="9525" algn="ctr">
            <a:noFill/>
            <a:miter lim="800000"/>
            <a:headEnd type="none" w="sm" len="sm"/>
            <a:tailEnd type="none" w="sm" len="sm"/>
          </a:ln>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Symbolic Interactionist Perspective </a:t>
            </a:r>
            <a:r>
              <a:rPr lang="en-US" sz="2400">
                <a:solidFill>
                  <a:srgbClr val="035532"/>
                </a:solidFill>
                <a:effectLst>
                  <a:outerShdw blurRad="38100" dist="38100" dir="2700000" algn="tl">
                    <a:srgbClr val="C0C0C0"/>
                  </a:outerShdw>
                </a:effectLst>
                <a:cs typeface="Times New Roman" pitchFamily="18" charset="0"/>
              </a:rPr>
              <a:t>Rejecting Labels</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24610">
                                            <p:txEl>
                                              <p:pRg st="0" end="0"/>
                                            </p:txEl>
                                          </p:spTgt>
                                        </p:tgtEl>
                                        <p:attrNameLst>
                                          <p:attrName>style.visibility</p:attrName>
                                        </p:attrNameLst>
                                      </p:cBhvr>
                                      <p:to>
                                        <p:strVal val="visible"/>
                                      </p:to>
                                    </p:set>
                                    <p:animEffect transition="in" filter="fade">
                                      <p:cBhvr>
                                        <p:cTn id="7" dur="1000"/>
                                        <p:tgtEl>
                                          <p:spTgt spid="324610">
                                            <p:txEl>
                                              <p:pRg st="0" end="0"/>
                                            </p:txEl>
                                          </p:spTgt>
                                        </p:tgtEl>
                                      </p:cBhvr>
                                    </p:animEffect>
                                    <p:anim calcmode="lin" valueType="num">
                                      <p:cBhvr>
                                        <p:cTn id="8" dur="1000" fill="hold"/>
                                        <p:tgtEl>
                                          <p:spTgt spid="3246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4610">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24610">
                                            <p:txEl>
                                              <p:pRg st="0" end="0"/>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24610">
                                            <p:txEl>
                                              <p:pRg st="1" end="1"/>
                                            </p:txEl>
                                          </p:spTgt>
                                        </p:tgtEl>
                                        <p:attrNameLst>
                                          <p:attrName>style.visibility</p:attrName>
                                        </p:attrNameLst>
                                      </p:cBhvr>
                                      <p:to>
                                        <p:strVal val="visible"/>
                                      </p:to>
                                    </p:set>
                                    <p:animEffect transition="in" filter="fade">
                                      <p:cBhvr>
                                        <p:cTn id="14" dur="1000"/>
                                        <p:tgtEl>
                                          <p:spTgt spid="324610">
                                            <p:txEl>
                                              <p:pRg st="1" end="1"/>
                                            </p:txEl>
                                          </p:spTgt>
                                        </p:tgtEl>
                                      </p:cBhvr>
                                    </p:animEffect>
                                    <p:anim calcmode="lin" valueType="num">
                                      <p:cBhvr>
                                        <p:cTn id="15" dur="1000" fill="hold"/>
                                        <p:tgtEl>
                                          <p:spTgt spid="3246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4610">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24610">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0" grpId="0" build="p" bldLvl="2"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54" name="Rectangle 2"/>
          <p:cNvSpPr>
            <a:spLocks noGrp="1" noChangeArrowheads="1"/>
          </p:cNvSpPr>
          <p:nvPr>
            <p:ph type="body" sz="half" idx="1"/>
          </p:nvPr>
        </p:nvSpPr>
        <p:spPr>
          <a:xfrm>
            <a:off x="1066800" y="2057400"/>
            <a:ext cx="7848600" cy="4343400"/>
          </a:xfrm>
          <a:noFill/>
          <a:ln/>
        </p:spPr>
        <p:txBody>
          <a:bodyPr/>
          <a:lstStyle/>
          <a:p>
            <a:pPr>
              <a:lnSpc>
                <a:spcPct val="110000"/>
              </a:lnSpc>
            </a:pPr>
            <a:r>
              <a:rPr lang="en-US"/>
              <a:t>Women Majority in Population</a:t>
            </a:r>
          </a:p>
          <a:p>
            <a:pPr>
              <a:lnSpc>
                <a:spcPct val="110000"/>
              </a:lnSpc>
            </a:pPr>
            <a:r>
              <a:rPr lang="en-US"/>
              <a:t>Women Underrepresented in Government</a:t>
            </a:r>
          </a:p>
          <a:p>
            <a:pPr>
              <a:lnSpc>
                <a:spcPct val="110000"/>
              </a:lnSpc>
            </a:pPr>
            <a:r>
              <a:rPr lang="en-US"/>
              <a:t>Women Underrepresented in Law and Business Careers</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930EC2DD-F8AE-49E7-BBDC-33F28D4534EA}" type="slidenum">
              <a:rPr lang="en-US"/>
              <a:pPr/>
              <a:t>170</a:t>
            </a:fld>
            <a:endParaRPr lang="en-US"/>
          </a:p>
        </p:txBody>
      </p:sp>
      <p:sp>
        <p:nvSpPr>
          <p:cNvPr id="305155" name="Text Box 3"/>
          <p:cNvSpPr txBox="1">
            <a:spLocks noChangeArrowheads="1"/>
          </p:cNvSpPr>
          <p:nvPr/>
        </p:nvSpPr>
        <p:spPr bwMode="auto">
          <a:xfrm>
            <a:off x="1143000" y="0"/>
            <a:ext cx="7696200" cy="15240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Changing Face of Politics</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05154">
                                            <p:txEl>
                                              <p:pRg st="0" end="0"/>
                                            </p:txEl>
                                          </p:spTgt>
                                        </p:tgtEl>
                                        <p:attrNameLst>
                                          <p:attrName>style.visibility</p:attrName>
                                        </p:attrNameLst>
                                      </p:cBhvr>
                                      <p:to>
                                        <p:strVal val="visible"/>
                                      </p:to>
                                    </p:set>
                                    <p:animEffect transition="in" filter="blinds(vertical)">
                                      <p:cBhvr>
                                        <p:cTn id="7" dur="500"/>
                                        <p:tgtEl>
                                          <p:spTgt spid="305154">
                                            <p:txEl>
                                              <p:pRg st="0" end="0"/>
                                            </p:txEl>
                                          </p:spTgt>
                                        </p:tgtEl>
                                      </p:cBhvr>
                                    </p:animEffect>
                                  </p:childTnLst>
                                  <p:subTnLst>
                                    <p:animClr>
                                      <p:cBhvr override="childStyle">
                                        <p:cTn dur="1" fill="hold" display="0" masterRel="nextClick" afterEffect="1"/>
                                        <p:tgtEl>
                                          <p:spTgt spid="305154">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05154">
                                            <p:txEl>
                                              <p:pRg st="1" end="1"/>
                                            </p:txEl>
                                          </p:spTgt>
                                        </p:tgtEl>
                                        <p:attrNameLst>
                                          <p:attrName>style.visibility</p:attrName>
                                        </p:attrNameLst>
                                      </p:cBhvr>
                                      <p:to>
                                        <p:strVal val="visible"/>
                                      </p:to>
                                    </p:set>
                                    <p:animEffect transition="in" filter="blinds(vertical)">
                                      <p:cBhvr>
                                        <p:cTn id="12" dur="500"/>
                                        <p:tgtEl>
                                          <p:spTgt spid="305154">
                                            <p:txEl>
                                              <p:pRg st="1" end="1"/>
                                            </p:txEl>
                                          </p:spTgt>
                                        </p:tgtEl>
                                      </p:cBhvr>
                                    </p:animEffect>
                                  </p:childTnLst>
                                  <p:subTnLst>
                                    <p:animClr>
                                      <p:cBhvr override="childStyle">
                                        <p:cTn dur="1" fill="hold" display="0" masterRel="nextClick" afterEffect="1"/>
                                        <p:tgtEl>
                                          <p:spTgt spid="305154">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305154">
                                            <p:txEl>
                                              <p:pRg st="2" end="2"/>
                                            </p:txEl>
                                          </p:spTgt>
                                        </p:tgtEl>
                                        <p:attrNameLst>
                                          <p:attrName>style.visibility</p:attrName>
                                        </p:attrNameLst>
                                      </p:cBhvr>
                                      <p:to>
                                        <p:strVal val="visible"/>
                                      </p:to>
                                    </p:set>
                                    <p:animEffect transition="in" filter="blinds(vertical)">
                                      <p:cBhvr>
                                        <p:cTn id="17" dur="500"/>
                                        <p:tgtEl>
                                          <p:spTgt spid="305154">
                                            <p:txEl>
                                              <p:pRg st="2" end="2"/>
                                            </p:txEl>
                                          </p:spTgt>
                                        </p:tgtEl>
                                      </p:cBhvr>
                                    </p:animEffect>
                                  </p:childTnLst>
                                  <p:subTnLst>
                                    <p:animClr>
                                      <p:cBhvr override="childStyle">
                                        <p:cTn dur="1" fill="hold" display="0" masterRel="nextClick" afterEffect="1"/>
                                        <p:tgtEl>
                                          <p:spTgt spid="305154">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4" grpId="0" build="p" bldLvl="2"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3" name="Picture 3"/>
          <p:cNvPicPr>
            <a:picLocks noGrp="1" noChangeAspect="1" noChangeArrowheads="1"/>
          </p:cNvPicPr>
          <p:nvPr>
            <p:ph/>
          </p:nvPr>
        </p:nvPicPr>
        <p:blipFill>
          <a:blip r:embed="rId3" cstate="print"/>
          <a:srcRect/>
          <a:stretch>
            <a:fillRect/>
          </a:stretch>
        </p:blipFill>
        <p:spPr>
          <a:xfrm>
            <a:off x="457200" y="914400"/>
            <a:ext cx="8153400" cy="4953000"/>
          </a:xfrm>
          <a:noFill/>
          <a:ln cap="flat">
            <a:solidFill>
              <a:schemeClr val="bg2"/>
            </a:solidFill>
          </a:ln>
          <a:effectLst>
            <a:outerShdw dist="71842" dir="2700000" algn="ctr" rotWithShape="0">
              <a:schemeClr val="bg2"/>
            </a:outerShdw>
          </a:effectLst>
        </p:spPr>
      </p:pic>
      <p:sp>
        <p:nvSpPr>
          <p:cNvPr id="3" name="Footer Placeholder 2"/>
          <p:cNvSpPr>
            <a:spLocks noGrp="1"/>
          </p:cNvSpPr>
          <p:nvPr>
            <p:ph type="ftr" sz="quarter" idx="10"/>
          </p:nvPr>
        </p:nvSpPr>
        <p:spPr/>
        <p:txBody>
          <a:bodyPr/>
          <a:lstStyle/>
          <a:p>
            <a:r>
              <a:rPr lang="en-US"/>
              <a:t>Copyright © 2010 Pearson Education, Inc. All rights reserved.</a:t>
            </a:r>
          </a:p>
        </p:txBody>
      </p:sp>
      <p:sp>
        <p:nvSpPr>
          <p:cNvPr id="4" name="Slide Number Placeholder 3"/>
          <p:cNvSpPr>
            <a:spLocks noGrp="1"/>
          </p:cNvSpPr>
          <p:nvPr>
            <p:ph type="sldNum" sz="quarter" idx="11"/>
          </p:nvPr>
        </p:nvSpPr>
        <p:spPr/>
        <p:txBody>
          <a:bodyPr/>
          <a:lstStyle/>
          <a:p>
            <a:fld id="{F4F6FD5F-5967-4743-AB87-0EFF24870174}" type="slidenum">
              <a:rPr lang="en-US"/>
              <a:pPr/>
              <a:t>171</a:t>
            </a:fld>
            <a:endParaRPr lang="en-US"/>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307203"/>
                                        </p:tgtEl>
                                        <p:attrNameLst>
                                          <p:attrName>style.visibility</p:attrName>
                                        </p:attrNameLst>
                                      </p:cBhvr>
                                      <p:to>
                                        <p:strVal val="visible"/>
                                      </p:to>
                                    </p:set>
                                    <p:animEffect transition="in" filter="slide(fromRight)">
                                      <p:cBhvr>
                                        <p:cTn id="7" dur="2000"/>
                                        <p:tgtEl>
                                          <p:spTgt spid="307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250" name="Rectangle 2"/>
          <p:cNvSpPr>
            <a:spLocks noGrp="1" noChangeArrowheads="1"/>
          </p:cNvSpPr>
          <p:nvPr>
            <p:ph type="body" sz="half" idx="1"/>
          </p:nvPr>
        </p:nvSpPr>
        <p:spPr>
          <a:xfrm>
            <a:off x="1066800" y="2057400"/>
            <a:ext cx="8077200" cy="4419600"/>
          </a:xfrm>
          <a:noFill/>
          <a:ln/>
        </p:spPr>
        <p:txBody>
          <a:bodyPr/>
          <a:lstStyle/>
          <a:p>
            <a:pPr>
              <a:lnSpc>
                <a:spcPct val="180000"/>
              </a:lnSpc>
            </a:pPr>
            <a:r>
              <a:rPr lang="en-US"/>
              <a:t>Barriers Coming Down</a:t>
            </a:r>
          </a:p>
          <a:p>
            <a:pPr>
              <a:lnSpc>
                <a:spcPct val="180000"/>
              </a:lnSpc>
            </a:pPr>
            <a:r>
              <a:rPr lang="en-US"/>
              <a:t>Activities Degendered</a:t>
            </a:r>
          </a:p>
          <a:p>
            <a:pPr>
              <a:lnSpc>
                <a:spcPct val="180000"/>
              </a:lnSpc>
            </a:pPr>
            <a:r>
              <a:rPr lang="en-US"/>
              <a:t>New Consciousness</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B0AA914B-836A-4831-A6B3-38C44D856000}" type="slidenum">
              <a:rPr lang="en-US"/>
              <a:pPr/>
              <a:t>172</a:t>
            </a:fld>
            <a:endParaRPr lang="en-US"/>
          </a:p>
        </p:txBody>
      </p:sp>
      <p:sp>
        <p:nvSpPr>
          <p:cNvPr id="309251" name="Text Box 3"/>
          <p:cNvSpPr txBox="1">
            <a:spLocks noChangeArrowheads="1"/>
          </p:cNvSpPr>
          <p:nvPr/>
        </p:nvSpPr>
        <p:spPr bwMode="auto">
          <a:xfrm>
            <a:off x="1066800" y="0"/>
            <a:ext cx="7772400" cy="15240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Glimpsing the Future - With Hope</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09250">
                                            <p:txEl>
                                              <p:pRg st="0" end="0"/>
                                            </p:txEl>
                                          </p:spTgt>
                                        </p:tgtEl>
                                        <p:attrNameLst>
                                          <p:attrName>style.visibility</p:attrName>
                                        </p:attrNameLst>
                                      </p:cBhvr>
                                      <p:to>
                                        <p:strVal val="visible"/>
                                      </p:to>
                                    </p:set>
                                    <p:animEffect transition="in" filter="blinds(vertical)">
                                      <p:cBhvr>
                                        <p:cTn id="7" dur="500"/>
                                        <p:tgtEl>
                                          <p:spTgt spid="309250">
                                            <p:txEl>
                                              <p:pRg st="0" end="0"/>
                                            </p:txEl>
                                          </p:spTgt>
                                        </p:tgtEl>
                                      </p:cBhvr>
                                    </p:animEffect>
                                  </p:childTnLst>
                                  <p:subTnLst>
                                    <p:animClr>
                                      <p:cBhvr override="childStyle">
                                        <p:cTn dur="1" fill="hold" display="0" masterRel="nextClick" afterEffect="1"/>
                                        <p:tgtEl>
                                          <p:spTgt spid="309250">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09250">
                                            <p:txEl>
                                              <p:pRg st="1" end="1"/>
                                            </p:txEl>
                                          </p:spTgt>
                                        </p:tgtEl>
                                        <p:attrNameLst>
                                          <p:attrName>style.visibility</p:attrName>
                                        </p:attrNameLst>
                                      </p:cBhvr>
                                      <p:to>
                                        <p:strVal val="visible"/>
                                      </p:to>
                                    </p:set>
                                    <p:animEffect transition="in" filter="blinds(vertical)">
                                      <p:cBhvr>
                                        <p:cTn id="12" dur="500"/>
                                        <p:tgtEl>
                                          <p:spTgt spid="309250">
                                            <p:txEl>
                                              <p:pRg st="1" end="1"/>
                                            </p:txEl>
                                          </p:spTgt>
                                        </p:tgtEl>
                                      </p:cBhvr>
                                    </p:animEffect>
                                  </p:childTnLst>
                                  <p:subTnLst>
                                    <p:animClr>
                                      <p:cBhvr override="childStyle">
                                        <p:cTn dur="1" fill="hold" display="0" masterRel="nextClick" afterEffect="1"/>
                                        <p:tgtEl>
                                          <p:spTgt spid="309250">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309250">
                                            <p:txEl>
                                              <p:pRg st="2" end="2"/>
                                            </p:txEl>
                                          </p:spTgt>
                                        </p:tgtEl>
                                        <p:attrNameLst>
                                          <p:attrName>style.visibility</p:attrName>
                                        </p:attrNameLst>
                                      </p:cBhvr>
                                      <p:to>
                                        <p:strVal val="visible"/>
                                      </p:to>
                                    </p:set>
                                    <p:animEffect transition="in" filter="blinds(vertical)">
                                      <p:cBhvr>
                                        <p:cTn id="17" dur="500"/>
                                        <p:tgtEl>
                                          <p:spTgt spid="309250">
                                            <p:txEl>
                                              <p:pRg st="2" end="2"/>
                                            </p:txEl>
                                          </p:spTgt>
                                        </p:tgtEl>
                                      </p:cBhvr>
                                    </p:animEffect>
                                  </p:childTnLst>
                                  <p:subTnLst>
                                    <p:animClr>
                                      <p:cBhvr override="childStyle">
                                        <p:cTn dur="1" fill="hold" display="0" masterRel="nextClick" afterEffect="1"/>
                                        <p:tgtEl>
                                          <p:spTgt spid="309250">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0" grpId="0" build="p" bldLvl="2"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4"/>
          <p:cNvSpPr>
            <a:spLocks noGrp="1" noChangeArrowheads="1"/>
          </p:cNvSpPr>
          <p:nvPr>
            <p:ph type="title"/>
          </p:nvPr>
        </p:nvSpPr>
        <p:spPr/>
        <p:txBody>
          <a:bodyPr/>
          <a:lstStyle/>
          <a:p>
            <a:pPr eaLnBrk="1" fontAlgn="auto" hangingPunct="1">
              <a:spcAft>
                <a:spcPts val="0"/>
              </a:spcAft>
              <a:defRPr/>
            </a:pPr>
            <a:r>
              <a:rPr lang="en-US" smtClean="0"/>
              <a:t>A woman should have </a:t>
            </a:r>
          </a:p>
        </p:txBody>
      </p:sp>
      <p:sp>
        <p:nvSpPr>
          <p:cNvPr id="5" name="Slide Number Placeholder 4"/>
          <p:cNvSpPr>
            <a:spLocks noGrp="1"/>
          </p:cNvSpPr>
          <p:nvPr>
            <p:ph type="sldNum" sz="quarter" idx="12"/>
          </p:nvPr>
        </p:nvSpPr>
        <p:spPr/>
        <p:txBody>
          <a:bodyPr/>
          <a:lstStyle/>
          <a:p>
            <a:pPr>
              <a:defRPr/>
            </a:pPr>
            <a:fld id="{E86F8D8D-6664-42AC-B893-B72EC54ECDB2}" type="slidenum">
              <a:rPr lang="en-US"/>
              <a:pPr>
                <a:defRPr/>
              </a:pPr>
              <a:t>173</a:t>
            </a:fld>
            <a:endParaRPr lang="en-US"/>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8338" name="Rectangle 2"/>
          <p:cNvSpPr>
            <a:spLocks noGrp="1" noChangeArrowheads="1"/>
          </p:cNvSpPr>
          <p:nvPr>
            <p:ph type="body" sz="half" idx="1"/>
          </p:nvPr>
        </p:nvSpPr>
        <p:spPr>
          <a:xfrm>
            <a:off x="990600" y="1905000"/>
            <a:ext cx="6934200" cy="4572000"/>
          </a:xfrm>
          <a:noFill/>
          <a:ln/>
        </p:spPr>
        <p:txBody>
          <a:bodyPr/>
          <a:lstStyle/>
          <a:p>
            <a:pPr>
              <a:lnSpc>
                <a:spcPct val="90000"/>
              </a:lnSpc>
            </a:pPr>
            <a:r>
              <a:rPr lang="en-US"/>
              <a:t>Myth 1 - Idea That Any Race is Superior</a:t>
            </a:r>
          </a:p>
          <a:p>
            <a:pPr lvl="1">
              <a:lnSpc>
                <a:spcPct val="90000"/>
              </a:lnSpc>
            </a:pPr>
            <a:r>
              <a:rPr lang="en-US"/>
              <a:t>All Races Have Geniuses and Idiots</a:t>
            </a:r>
          </a:p>
          <a:p>
            <a:pPr lvl="1">
              <a:lnSpc>
                <a:spcPct val="90000"/>
              </a:lnSpc>
            </a:pPr>
            <a:r>
              <a:rPr lang="en-US"/>
              <a:t>Genocide Still Around</a:t>
            </a:r>
          </a:p>
          <a:p>
            <a:pPr>
              <a:lnSpc>
                <a:spcPct val="90000"/>
              </a:lnSpc>
            </a:pPr>
            <a:r>
              <a:rPr lang="en-US"/>
              <a:t>Myth 2 - Idea that Any Race is Pure</a:t>
            </a:r>
          </a:p>
          <a:p>
            <a:pPr lvl="1">
              <a:lnSpc>
                <a:spcPct val="90000"/>
              </a:lnSpc>
            </a:pPr>
            <a:r>
              <a:rPr lang="en-US"/>
              <a:t>Human Characteristics Flow Endlessly Together</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E026B68F-95D9-4A6F-9B3C-CA9B10502A0E}" type="slidenum">
              <a:rPr lang="en-US"/>
              <a:pPr/>
              <a:t>174</a:t>
            </a:fld>
            <a:endParaRPr lang="en-US"/>
          </a:p>
        </p:txBody>
      </p:sp>
      <p:sp>
        <p:nvSpPr>
          <p:cNvPr id="398339" name="Text Box 3"/>
          <p:cNvSpPr txBox="1">
            <a:spLocks noChangeArrowheads="1"/>
          </p:cNvSpPr>
          <p:nvPr/>
        </p:nvSpPr>
        <p:spPr bwMode="auto">
          <a:xfrm>
            <a:off x="990600" y="0"/>
            <a:ext cx="78486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Race: Myth and Reality</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98338">
                                            <p:txEl>
                                              <p:pRg st="0" end="0"/>
                                            </p:txEl>
                                          </p:spTgt>
                                        </p:tgtEl>
                                        <p:attrNameLst>
                                          <p:attrName>style.visibility</p:attrName>
                                        </p:attrNameLst>
                                      </p:cBhvr>
                                      <p:to>
                                        <p:strVal val="visible"/>
                                      </p:to>
                                    </p:set>
                                    <p:animEffect transition="in" filter="slide(fromLeft)">
                                      <p:cBhvr>
                                        <p:cTn id="7" dur="500"/>
                                        <p:tgtEl>
                                          <p:spTgt spid="398338">
                                            <p:txEl>
                                              <p:pRg st="0" end="0"/>
                                            </p:txEl>
                                          </p:spTgt>
                                        </p:tgtEl>
                                      </p:cBhvr>
                                    </p:animEffect>
                                  </p:childTnLst>
                                  <p:subTnLst>
                                    <p:animClr>
                                      <p:cBhvr override="childStyle">
                                        <p:cTn dur="1" fill="hold" display="0" masterRel="nextClick" afterEffect="1"/>
                                        <p:tgtEl>
                                          <p:spTgt spid="398338">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98338">
                                            <p:txEl>
                                              <p:pRg st="1" end="1"/>
                                            </p:txEl>
                                          </p:spTgt>
                                        </p:tgtEl>
                                        <p:attrNameLst>
                                          <p:attrName>style.visibility</p:attrName>
                                        </p:attrNameLst>
                                      </p:cBhvr>
                                      <p:to>
                                        <p:strVal val="visible"/>
                                      </p:to>
                                    </p:set>
                                    <p:animEffect transition="in" filter="slide(fromLeft)">
                                      <p:cBhvr>
                                        <p:cTn id="12" dur="500"/>
                                        <p:tgtEl>
                                          <p:spTgt spid="398338">
                                            <p:txEl>
                                              <p:pRg st="1" end="1"/>
                                            </p:txEl>
                                          </p:spTgt>
                                        </p:tgtEl>
                                      </p:cBhvr>
                                    </p:animEffect>
                                  </p:childTnLst>
                                  <p:subTnLst>
                                    <p:animClr>
                                      <p:cBhvr override="childStyle">
                                        <p:cTn dur="1" fill="hold" display="0" masterRel="nextClick" afterEffect="1"/>
                                        <p:tgtEl>
                                          <p:spTgt spid="398338">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398338">
                                            <p:txEl>
                                              <p:pRg st="2" end="2"/>
                                            </p:txEl>
                                          </p:spTgt>
                                        </p:tgtEl>
                                        <p:attrNameLst>
                                          <p:attrName>style.visibility</p:attrName>
                                        </p:attrNameLst>
                                      </p:cBhvr>
                                      <p:to>
                                        <p:strVal val="visible"/>
                                      </p:to>
                                    </p:set>
                                    <p:animEffect transition="in" filter="slide(fromLeft)">
                                      <p:cBhvr>
                                        <p:cTn id="17" dur="500"/>
                                        <p:tgtEl>
                                          <p:spTgt spid="398338">
                                            <p:txEl>
                                              <p:pRg st="2" end="2"/>
                                            </p:txEl>
                                          </p:spTgt>
                                        </p:tgtEl>
                                      </p:cBhvr>
                                    </p:animEffect>
                                  </p:childTnLst>
                                  <p:subTnLst>
                                    <p:animClr>
                                      <p:cBhvr override="childStyle">
                                        <p:cTn dur="1" fill="hold" display="0" masterRel="nextClick" afterEffect="1"/>
                                        <p:tgtEl>
                                          <p:spTgt spid="398338">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398338">
                                            <p:txEl>
                                              <p:pRg st="3" end="3"/>
                                            </p:txEl>
                                          </p:spTgt>
                                        </p:tgtEl>
                                        <p:attrNameLst>
                                          <p:attrName>style.visibility</p:attrName>
                                        </p:attrNameLst>
                                      </p:cBhvr>
                                      <p:to>
                                        <p:strVal val="visible"/>
                                      </p:to>
                                    </p:set>
                                    <p:animEffect transition="in" filter="slide(fromLeft)">
                                      <p:cBhvr>
                                        <p:cTn id="22" dur="500"/>
                                        <p:tgtEl>
                                          <p:spTgt spid="398338">
                                            <p:txEl>
                                              <p:pRg st="3" end="3"/>
                                            </p:txEl>
                                          </p:spTgt>
                                        </p:tgtEl>
                                      </p:cBhvr>
                                    </p:animEffect>
                                  </p:childTnLst>
                                  <p:subTnLst>
                                    <p:animClr>
                                      <p:cBhvr override="childStyle">
                                        <p:cTn dur="1" fill="hold" display="0" masterRel="nextClick" afterEffect="1"/>
                                        <p:tgtEl>
                                          <p:spTgt spid="398338">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398338">
                                            <p:txEl>
                                              <p:pRg st="4" end="4"/>
                                            </p:txEl>
                                          </p:spTgt>
                                        </p:tgtEl>
                                        <p:attrNameLst>
                                          <p:attrName>style.visibility</p:attrName>
                                        </p:attrNameLst>
                                      </p:cBhvr>
                                      <p:to>
                                        <p:strVal val="visible"/>
                                      </p:to>
                                    </p:set>
                                    <p:animEffect transition="in" filter="slide(fromLeft)">
                                      <p:cBhvr>
                                        <p:cTn id="27" dur="500"/>
                                        <p:tgtEl>
                                          <p:spTgt spid="398338">
                                            <p:txEl>
                                              <p:pRg st="4" end="4"/>
                                            </p:txEl>
                                          </p:spTgt>
                                        </p:tgtEl>
                                      </p:cBhvr>
                                    </p:animEffect>
                                  </p:childTnLst>
                                  <p:subTnLst>
                                    <p:animClr>
                                      <p:cBhvr override="childStyle">
                                        <p:cTn dur="1" fill="hold" display="0" masterRel="nextClick" afterEffect="1"/>
                                        <p:tgtEl>
                                          <p:spTgt spid="398338">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8" grpId="0" build="p" bldLvl="2"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6" name="Rectangle 2"/>
          <p:cNvSpPr>
            <a:spLocks noGrp="1" noChangeArrowheads="1"/>
          </p:cNvSpPr>
          <p:nvPr>
            <p:ph type="body" sz="half" idx="1"/>
          </p:nvPr>
        </p:nvSpPr>
        <p:spPr>
          <a:xfrm>
            <a:off x="990600" y="1905000"/>
            <a:ext cx="8153400" cy="4724400"/>
          </a:xfrm>
          <a:noFill/>
          <a:ln/>
        </p:spPr>
        <p:txBody>
          <a:bodyPr/>
          <a:lstStyle/>
          <a:p>
            <a:pPr>
              <a:lnSpc>
                <a:spcPct val="110000"/>
              </a:lnSpc>
            </a:pPr>
            <a:r>
              <a:rPr lang="en-US"/>
              <a:t>Race Refers to Biological Characteristics</a:t>
            </a:r>
          </a:p>
          <a:p>
            <a:pPr>
              <a:lnSpc>
                <a:spcPct val="110000"/>
              </a:lnSpc>
            </a:pPr>
            <a:r>
              <a:rPr lang="en-US"/>
              <a:t>Ethnicity Refers to Cultural Characteristics</a:t>
            </a:r>
          </a:p>
          <a:p>
            <a:pPr lvl="1">
              <a:lnSpc>
                <a:spcPct val="110000"/>
              </a:lnSpc>
            </a:pPr>
            <a:r>
              <a:rPr lang="en-US" sz="3600"/>
              <a:t>Common Ancestry</a:t>
            </a:r>
          </a:p>
          <a:p>
            <a:pPr lvl="1">
              <a:lnSpc>
                <a:spcPct val="110000"/>
              </a:lnSpc>
            </a:pPr>
            <a:r>
              <a:rPr lang="en-US" sz="3600"/>
              <a:t>Cultural Heritage</a:t>
            </a:r>
          </a:p>
          <a:p>
            <a:pPr lvl="1">
              <a:lnSpc>
                <a:spcPct val="110000"/>
              </a:lnSpc>
            </a:pPr>
            <a:r>
              <a:rPr lang="en-US" sz="3600"/>
              <a:t>Nations of Origin</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74D554C3-89F5-4305-906F-E9A39E4FEE02}" type="slidenum">
              <a:rPr lang="en-US"/>
              <a:pPr/>
              <a:t>175</a:t>
            </a:fld>
            <a:endParaRPr lang="en-US"/>
          </a:p>
        </p:txBody>
      </p:sp>
      <p:sp>
        <p:nvSpPr>
          <p:cNvPr id="400387" name="Text Box 3"/>
          <p:cNvSpPr txBox="1">
            <a:spLocks noChangeArrowheads="1"/>
          </p:cNvSpPr>
          <p:nvPr/>
        </p:nvSpPr>
        <p:spPr bwMode="auto">
          <a:xfrm>
            <a:off x="990600" y="0"/>
            <a:ext cx="78486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Ethnic Groups</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animEffect transition="in" filter="slide(fromLeft)">
                                      <p:cBhvr>
                                        <p:cTn id="7" dur="500"/>
                                        <p:tgtEl>
                                          <p:spTgt spid="400386">
                                            <p:txEl>
                                              <p:pRg st="0" end="0"/>
                                            </p:txEl>
                                          </p:spTgt>
                                        </p:tgtEl>
                                      </p:cBhvr>
                                    </p:animEffect>
                                  </p:childTnLst>
                                  <p:subTnLst>
                                    <p:animClr>
                                      <p:cBhvr override="childStyle">
                                        <p:cTn dur="1" fill="hold" display="0" masterRel="nextClick" afterEffect="1"/>
                                        <p:tgtEl>
                                          <p:spTgt spid="400386">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00386">
                                            <p:txEl>
                                              <p:pRg st="1" end="1"/>
                                            </p:txEl>
                                          </p:spTgt>
                                        </p:tgtEl>
                                        <p:attrNameLst>
                                          <p:attrName>style.visibility</p:attrName>
                                        </p:attrNameLst>
                                      </p:cBhvr>
                                      <p:to>
                                        <p:strVal val="visible"/>
                                      </p:to>
                                    </p:set>
                                    <p:animEffect transition="in" filter="slide(fromLeft)">
                                      <p:cBhvr>
                                        <p:cTn id="12" dur="500"/>
                                        <p:tgtEl>
                                          <p:spTgt spid="400386">
                                            <p:txEl>
                                              <p:pRg st="1" end="1"/>
                                            </p:txEl>
                                          </p:spTgt>
                                        </p:tgtEl>
                                      </p:cBhvr>
                                    </p:animEffect>
                                  </p:childTnLst>
                                  <p:subTnLst>
                                    <p:animClr>
                                      <p:cBhvr override="childStyle">
                                        <p:cTn dur="1" fill="hold" display="0" masterRel="nextClick" afterEffect="1"/>
                                        <p:tgtEl>
                                          <p:spTgt spid="400386">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00386">
                                            <p:txEl>
                                              <p:pRg st="2" end="2"/>
                                            </p:txEl>
                                          </p:spTgt>
                                        </p:tgtEl>
                                        <p:attrNameLst>
                                          <p:attrName>style.visibility</p:attrName>
                                        </p:attrNameLst>
                                      </p:cBhvr>
                                      <p:to>
                                        <p:strVal val="visible"/>
                                      </p:to>
                                    </p:set>
                                    <p:animEffect transition="in" filter="slide(fromLeft)">
                                      <p:cBhvr>
                                        <p:cTn id="17" dur="500"/>
                                        <p:tgtEl>
                                          <p:spTgt spid="400386">
                                            <p:txEl>
                                              <p:pRg st="2" end="2"/>
                                            </p:txEl>
                                          </p:spTgt>
                                        </p:tgtEl>
                                      </p:cBhvr>
                                    </p:animEffect>
                                  </p:childTnLst>
                                  <p:subTnLst>
                                    <p:animClr>
                                      <p:cBhvr override="childStyle">
                                        <p:cTn dur="1" fill="hold" display="0" masterRel="nextClick" afterEffect="1"/>
                                        <p:tgtEl>
                                          <p:spTgt spid="400386">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00386">
                                            <p:txEl>
                                              <p:pRg st="3" end="3"/>
                                            </p:txEl>
                                          </p:spTgt>
                                        </p:tgtEl>
                                        <p:attrNameLst>
                                          <p:attrName>style.visibility</p:attrName>
                                        </p:attrNameLst>
                                      </p:cBhvr>
                                      <p:to>
                                        <p:strVal val="visible"/>
                                      </p:to>
                                    </p:set>
                                    <p:animEffect transition="in" filter="slide(fromLeft)">
                                      <p:cBhvr>
                                        <p:cTn id="22" dur="500"/>
                                        <p:tgtEl>
                                          <p:spTgt spid="400386">
                                            <p:txEl>
                                              <p:pRg st="3" end="3"/>
                                            </p:txEl>
                                          </p:spTgt>
                                        </p:tgtEl>
                                      </p:cBhvr>
                                    </p:animEffect>
                                  </p:childTnLst>
                                  <p:subTnLst>
                                    <p:animClr>
                                      <p:cBhvr override="childStyle">
                                        <p:cTn dur="1" fill="hold" display="0" masterRel="nextClick" afterEffect="1"/>
                                        <p:tgtEl>
                                          <p:spTgt spid="400386">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400386">
                                            <p:txEl>
                                              <p:pRg st="4" end="4"/>
                                            </p:txEl>
                                          </p:spTgt>
                                        </p:tgtEl>
                                        <p:attrNameLst>
                                          <p:attrName>style.visibility</p:attrName>
                                        </p:attrNameLst>
                                      </p:cBhvr>
                                      <p:to>
                                        <p:strVal val="visible"/>
                                      </p:to>
                                    </p:set>
                                    <p:animEffect transition="in" filter="slide(fromLeft)">
                                      <p:cBhvr>
                                        <p:cTn id="27" dur="500"/>
                                        <p:tgtEl>
                                          <p:spTgt spid="400386">
                                            <p:txEl>
                                              <p:pRg st="4" end="4"/>
                                            </p:txEl>
                                          </p:spTgt>
                                        </p:tgtEl>
                                      </p:cBhvr>
                                    </p:animEffect>
                                  </p:childTnLst>
                                  <p:subTnLst>
                                    <p:animClr>
                                      <p:cBhvr override="childStyle">
                                        <p:cTn dur="1" fill="hold" display="0" masterRel="nextClick" afterEffect="1"/>
                                        <p:tgtEl>
                                          <p:spTgt spid="400386">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build="p" bldLvl="2"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2434" name="Rectangle 2"/>
          <p:cNvSpPr>
            <a:spLocks noGrp="1" noChangeArrowheads="1"/>
          </p:cNvSpPr>
          <p:nvPr>
            <p:ph type="body" sz="half" idx="1"/>
          </p:nvPr>
        </p:nvSpPr>
        <p:spPr>
          <a:xfrm>
            <a:off x="1066800" y="2057400"/>
            <a:ext cx="6400800" cy="4495800"/>
          </a:xfrm>
          <a:noFill/>
          <a:ln/>
        </p:spPr>
        <p:txBody>
          <a:bodyPr/>
          <a:lstStyle/>
          <a:p>
            <a:pPr>
              <a:lnSpc>
                <a:spcPct val="120000"/>
              </a:lnSpc>
            </a:pPr>
            <a:r>
              <a:rPr lang="en-US"/>
              <a:t>Minority Group - People Singled Out for Unequal Treatment</a:t>
            </a:r>
          </a:p>
          <a:p>
            <a:pPr>
              <a:lnSpc>
                <a:spcPct val="120000"/>
              </a:lnSpc>
            </a:pPr>
            <a:r>
              <a:rPr lang="en-US"/>
              <a:t>Minority Group Not Necessarily Numerical Minority</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63D984CA-C67D-46B4-B7BB-90569E1B4B93}" type="slidenum">
              <a:rPr lang="en-US"/>
              <a:pPr/>
              <a:t>176</a:t>
            </a:fld>
            <a:endParaRPr lang="en-US"/>
          </a:p>
        </p:txBody>
      </p:sp>
      <p:sp>
        <p:nvSpPr>
          <p:cNvPr id="402435" name="Text Box 3"/>
          <p:cNvSpPr txBox="1">
            <a:spLocks noChangeArrowheads="1"/>
          </p:cNvSpPr>
          <p:nvPr/>
        </p:nvSpPr>
        <p:spPr bwMode="auto">
          <a:xfrm>
            <a:off x="990600" y="0"/>
            <a:ext cx="70866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Minority and Dominant Groups</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02434">
                                            <p:txEl>
                                              <p:pRg st="0" end="0"/>
                                            </p:txEl>
                                          </p:spTgt>
                                        </p:tgtEl>
                                        <p:attrNameLst>
                                          <p:attrName>style.visibility</p:attrName>
                                        </p:attrNameLst>
                                      </p:cBhvr>
                                      <p:to>
                                        <p:strVal val="visible"/>
                                      </p:to>
                                    </p:set>
                                    <p:animEffect transition="in" filter="slide(fromLeft)">
                                      <p:cBhvr>
                                        <p:cTn id="7" dur="500"/>
                                        <p:tgtEl>
                                          <p:spTgt spid="402434">
                                            <p:txEl>
                                              <p:pRg st="0" end="0"/>
                                            </p:txEl>
                                          </p:spTgt>
                                        </p:tgtEl>
                                      </p:cBhvr>
                                    </p:animEffect>
                                  </p:childTnLst>
                                  <p:subTnLst>
                                    <p:animClr>
                                      <p:cBhvr override="childStyle">
                                        <p:cTn dur="1" fill="hold" display="0" masterRel="nextClick" afterEffect="1"/>
                                        <p:tgtEl>
                                          <p:spTgt spid="402434">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02434">
                                            <p:txEl>
                                              <p:pRg st="1" end="1"/>
                                            </p:txEl>
                                          </p:spTgt>
                                        </p:tgtEl>
                                        <p:attrNameLst>
                                          <p:attrName>style.visibility</p:attrName>
                                        </p:attrNameLst>
                                      </p:cBhvr>
                                      <p:to>
                                        <p:strVal val="visible"/>
                                      </p:to>
                                    </p:set>
                                    <p:animEffect transition="in" filter="slide(fromLeft)">
                                      <p:cBhvr>
                                        <p:cTn id="12" dur="500"/>
                                        <p:tgtEl>
                                          <p:spTgt spid="402434">
                                            <p:txEl>
                                              <p:pRg st="1" end="1"/>
                                            </p:txEl>
                                          </p:spTgt>
                                        </p:tgtEl>
                                      </p:cBhvr>
                                    </p:animEffect>
                                  </p:childTnLst>
                                  <p:subTnLst>
                                    <p:animClr>
                                      <p:cBhvr override="childStyle">
                                        <p:cTn dur="1" fill="hold" display="0" masterRel="nextClick" afterEffect="1"/>
                                        <p:tgtEl>
                                          <p:spTgt spid="402434">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4" grpId="0" build="p" bldLvl="2"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4482" name="Rectangle 2"/>
          <p:cNvSpPr>
            <a:spLocks noGrp="1" noChangeArrowheads="1"/>
          </p:cNvSpPr>
          <p:nvPr>
            <p:ph type="body" sz="half" idx="1"/>
          </p:nvPr>
        </p:nvSpPr>
        <p:spPr>
          <a:xfrm>
            <a:off x="990600" y="1905000"/>
            <a:ext cx="7924800" cy="4572000"/>
          </a:xfrm>
          <a:noFill/>
          <a:ln/>
        </p:spPr>
        <p:txBody>
          <a:bodyPr/>
          <a:lstStyle/>
          <a:p>
            <a:pPr>
              <a:lnSpc>
                <a:spcPct val="110000"/>
              </a:lnSpc>
            </a:pPr>
            <a:r>
              <a:rPr lang="en-US"/>
              <a:t>Dominant Group - Group with Most…</a:t>
            </a:r>
          </a:p>
          <a:p>
            <a:pPr lvl="1">
              <a:lnSpc>
                <a:spcPct val="110000"/>
              </a:lnSpc>
            </a:pPr>
            <a:r>
              <a:rPr lang="en-US" sz="3600"/>
              <a:t>Power</a:t>
            </a:r>
          </a:p>
          <a:p>
            <a:pPr lvl="1">
              <a:lnSpc>
                <a:spcPct val="110000"/>
              </a:lnSpc>
            </a:pPr>
            <a:r>
              <a:rPr lang="en-US" sz="3600"/>
              <a:t>Privileges</a:t>
            </a:r>
          </a:p>
          <a:p>
            <a:pPr lvl="1">
              <a:lnSpc>
                <a:spcPct val="110000"/>
              </a:lnSpc>
            </a:pPr>
            <a:r>
              <a:rPr lang="en-US" sz="3600"/>
              <a:t>Highest Social Status</a:t>
            </a:r>
          </a:p>
          <a:p>
            <a:pPr>
              <a:lnSpc>
                <a:spcPct val="110000"/>
              </a:lnSpc>
            </a:pPr>
            <a:r>
              <a:rPr lang="en-US"/>
              <a:t>Dominant Group Does the Discriminating</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0BF90A45-D095-4F79-9784-E24083C279E5}" type="slidenum">
              <a:rPr lang="en-US"/>
              <a:pPr/>
              <a:t>177</a:t>
            </a:fld>
            <a:endParaRPr lang="en-US"/>
          </a:p>
        </p:txBody>
      </p:sp>
      <p:sp>
        <p:nvSpPr>
          <p:cNvPr id="404483" name="Text Box 3"/>
          <p:cNvSpPr txBox="1">
            <a:spLocks noChangeArrowheads="1"/>
          </p:cNvSpPr>
          <p:nvPr/>
        </p:nvSpPr>
        <p:spPr bwMode="auto">
          <a:xfrm>
            <a:off x="990600" y="0"/>
            <a:ext cx="70866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Minority and Dominant Groups</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04482">
                                            <p:txEl>
                                              <p:pRg st="0" end="0"/>
                                            </p:txEl>
                                          </p:spTgt>
                                        </p:tgtEl>
                                        <p:attrNameLst>
                                          <p:attrName>style.visibility</p:attrName>
                                        </p:attrNameLst>
                                      </p:cBhvr>
                                      <p:to>
                                        <p:strVal val="visible"/>
                                      </p:to>
                                    </p:set>
                                    <p:animEffect transition="in" filter="slide(fromLeft)">
                                      <p:cBhvr>
                                        <p:cTn id="7" dur="500"/>
                                        <p:tgtEl>
                                          <p:spTgt spid="404482">
                                            <p:txEl>
                                              <p:pRg st="0" end="0"/>
                                            </p:txEl>
                                          </p:spTgt>
                                        </p:tgtEl>
                                      </p:cBhvr>
                                    </p:animEffect>
                                  </p:childTnLst>
                                  <p:subTnLst>
                                    <p:animClr>
                                      <p:cBhvr override="childStyle">
                                        <p:cTn dur="1" fill="hold" display="0" masterRel="nextClick" afterEffect="1"/>
                                        <p:tgtEl>
                                          <p:spTgt spid="404482">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04482">
                                            <p:txEl>
                                              <p:pRg st="1" end="1"/>
                                            </p:txEl>
                                          </p:spTgt>
                                        </p:tgtEl>
                                        <p:attrNameLst>
                                          <p:attrName>style.visibility</p:attrName>
                                        </p:attrNameLst>
                                      </p:cBhvr>
                                      <p:to>
                                        <p:strVal val="visible"/>
                                      </p:to>
                                    </p:set>
                                    <p:animEffect transition="in" filter="slide(fromLeft)">
                                      <p:cBhvr>
                                        <p:cTn id="12" dur="500"/>
                                        <p:tgtEl>
                                          <p:spTgt spid="404482">
                                            <p:txEl>
                                              <p:pRg st="1" end="1"/>
                                            </p:txEl>
                                          </p:spTgt>
                                        </p:tgtEl>
                                      </p:cBhvr>
                                    </p:animEffect>
                                  </p:childTnLst>
                                  <p:subTnLst>
                                    <p:animClr>
                                      <p:cBhvr override="childStyle">
                                        <p:cTn dur="1" fill="hold" display="0" masterRel="nextClick" afterEffect="1"/>
                                        <p:tgtEl>
                                          <p:spTgt spid="404482">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04482">
                                            <p:txEl>
                                              <p:pRg st="2" end="2"/>
                                            </p:txEl>
                                          </p:spTgt>
                                        </p:tgtEl>
                                        <p:attrNameLst>
                                          <p:attrName>style.visibility</p:attrName>
                                        </p:attrNameLst>
                                      </p:cBhvr>
                                      <p:to>
                                        <p:strVal val="visible"/>
                                      </p:to>
                                    </p:set>
                                    <p:animEffect transition="in" filter="slide(fromLeft)">
                                      <p:cBhvr>
                                        <p:cTn id="17" dur="500"/>
                                        <p:tgtEl>
                                          <p:spTgt spid="404482">
                                            <p:txEl>
                                              <p:pRg st="2" end="2"/>
                                            </p:txEl>
                                          </p:spTgt>
                                        </p:tgtEl>
                                      </p:cBhvr>
                                    </p:animEffect>
                                  </p:childTnLst>
                                  <p:subTnLst>
                                    <p:animClr>
                                      <p:cBhvr override="childStyle">
                                        <p:cTn dur="1" fill="hold" display="0" masterRel="nextClick" afterEffect="1"/>
                                        <p:tgtEl>
                                          <p:spTgt spid="404482">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04482">
                                            <p:txEl>
                                              <p:pRg st="3" end="3"/>
                                            </p:txEl>
                                          </p:spTgt>
                                        </p:tgtEl>
                                        <p:attrNameLst>
                                          <p:attrName>style.visibility</p:attrName>
                                        </p:attrNameLst>
                                      </p:cBhvr>
                                      <p:to>
                                        <p:strVal val="visible"/>
                                      </p:to>
                                    </p:set>
                                    <p:animEffect transition="in" filter="slide(fromLeft)">
                                      <p:cBhvr>
                                        <p:cTn id="22" dur="500"/>
                                        <p:tgtEl>
                                          <p:spTgt spid="404482">
                                            <p:txEl>
                                              <p:pRg st="3" end="3"/>
                                            </p:txEl>
                                          </p:spTgt>
                                        </p:tgtEl>
                                      </p:cBhvr>
                                    </p:animEffect>
                                  </p:childTnLst>
                                  <p:subTnLst>
                                    <p:animClr>
                                      <p:cBhvr override="childStyle">
                                        <p:cTn dur="1" fill="hold" display="0" masterRel="nextClick" afterEffect="1"/>
                                        <p:tgtEl>
                                          <p:spTgt spid="404482">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404482">
                                            <p:txEl>
                                              <p:pRg st="4" end="4"/>
                                            </p:txEl>
                                          </p:spTgt>
                                        </p:tgtEl>
                                        <p:attrNameLst>
                                          <p:attrName>style.visibility</p:attrName>
                                        </p:attrNameLst>
                                      </p:cBhvr>
                                      <p:to>
                                        <p:strVal val="visible"/>
                                      </p:to>
                                    </p:set>
                                    <p:animEffect transition="in" filter="slide(fromLeft)">
                                      <p:cBhvr>
                                        <p:cTn id="27" dur="500"/>
                                        <p:tgtEl>
                                          <p:spTgt spid="404482">
                                            <p:txEl>
                                              <p:pRg st="4" end="4"/>
                                            </p:txEl>
                                          </p:spTgt>
                                        </p:tgtEl>
                                      </p:cBhvr>
                                    </p:animEffect>
                                  </p:childTnLst>
                                  <p:subTnLst>
                                    <p:animClr>
                                      <p:cBhvr override="childStyle">
                                        <p:cTn dur="1" fill="hold" display="0" masterRel="nextClick" afterEffect="1"/>
                                        <p:tgtEl>
                                          <p:spTgt spid="404482">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2" grpId="0" build="p" bldLvl="2"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6530" name="Rectangle 2"/>
          <p:cNvSpPr>
            <a:spLocks noGrp="1" noChangeArrowheads="1"/>
          </p:cNvSpPr>
          <p:nvPr>
            <p:ph type="body" sz="half" idx="1"/>
          </p:nvPr>
        </p:nvSpPr>
        <p:spPr>
          <a:xfrm>
            <a:off x="1066800" y="2057400"/>
            <a:ext cx="7616825" cy="4113213"/>
          </a:xfrm>
          <a:noFill/>
          <a:ln/>
        </p:spPr>
        <p:txBody>
          <a:bodyPr/>
          <a:lstStyle/>
          <a:p>
            <a:pPr>
              <a:lnSpc>
                <a:spcPct val="130000"/>
              </a:lnSpc>
            </a:pPr>
            <a:r>
              <a:rPr lang="en-US"/>
              <a:t>Minority Groups Occur Because of…</a:t>
            </a:r>
          </a:p>
          <a:p>
            <a:pPr>
              <a:lnSpc>
                <a:spcPct val="130000"/>
              </a:lnSpc>
            </a:pPr>
            <a:r>
              <a:rPr lang="en-US"/>
              <a:t>Expansion of Political Boundaries</a:t>
            </a:r>
          </a:p>
          <a:p>
            <a:pPr>
              <a:lnSpc>
                <a:spcPct val="130000"/>
              </a:lnSpc>
            </a:pPr>
            <a:r>
              <a:rPr lang="en-US"/>
              <a:t>Migration</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06C49A5A-5221-4181-BD98-0C7FC8A9DB74}" type="slidenum">
              <a:rPr lang="en-US"/>
              <a:pPr/>
              <a:t>178</a:t>
            </a:fld>
            <a:endParaRPr lang="en-US"/>
          </a:p>
        </p:txBody>
      </p:sp>
      <p:sp>
        <p:nvSpPr>
          <p:cNvPr id="406531" name="Text Box 3"/>
          <p:cNvSpPr txBox="1">
            <a:spLocks noChangeArrowheads="1"/>
          </p:cNvSpPr>
          <p:nvPr/>
        </p:nvSpPr>
        <p:spPr bwMode="auto">
          <a:xfrm>
            <a:off x="990600" y="0"/>
            <a:ext cx="68580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Emergence of Minority Groups</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06530">
                                            <p:txEl>
                                              <p:pRg st="0" end="0"/>
                                            </p:txEl>
                                          </p:spTgt>
                                        </p:tgtEl>
                                        <p:attrNameLst>
                                          <p:attrName>style.visibility</p:attrName>
                                        </p:attrNameLst>
                                      </p:cBhvr>
                                      <p:to>
                                        <p:strVal val="visible"/>
                                      </p:to>
                                    </p:set>
                                    <p:animEffect transition="in" filter="slide(fromLeft)">
                                      <p:cBhvr>
                                        <p:cTn id="7" dur="500"/>
                                        <p:tgtEl>
                                          <p:spTgt spid="406530">
                                            <p:txEl>
                                              <p:pRg st="0" end="0"/>
                                            </p:txEl>
                                          </p:spTgt>
                                        </p:tgtEl>
                                      </p:cBhvr>
                                    </p:animEffect>
                                  </p:childTnLst>
                                  <p:subTnLst>
                                    <p:animClr>
                                      <p:cBhvr override="childStyle">
                                        <p:cTn dur="1" fill="hold" display="0" masterRel="nextClick" afterEffect="1"/>
                                        <p:tgtEl>
                                          <p:spTgt spid="406530">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06530">
                                            <p:txEl>
                                              <p:pRg st="1" end="1"/>
                                            </p:txEl>
                                          </p:spTgt>
                                        </p:tgtEl>
                                        <p:attrNameLst>
                                          <p:attrName>style.visibility</p:attrName>
                                        </p:attrNameLst>
                                      </p:cBhvr>
                                      <p:to>
                                        <p:strVal val="visible"/>
                                      </p:to>
                                    </p:set>
                                    <p:animEffect transition="in" filter="slide(fromLeft)">
                                      <p:cBhvr>
                                        <p:cTn id="12" dur="500"/>
                                        <p:tgtEl>
                                          <p:spTgt spid="406530">
                                            <p:txEl>
                                              <p:pRg st="1" end="1"/>
                                            </p:txEl>
                                          </p:spTgt>
                                        </p:tgtEl>
                                      </p:cBhvr>
                                    </p:animEffect>
                                  </p:childTnLst>
                                  <p:subTnLst>
                                    <p:animClr>
                                      <p:cBhvr override="childStyle">
                                        <p:cTn dur="1" fill="hold" display="0" masterRel="nextClick" afterEffect="1"/>
                                        <p:tgtEl>
                                          <p:spTgt spid="406530">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06530">
                                            <p:txEl>
                                              <p:pRg st="2" end="2"/>
                                            </p:txEl>
                                          </p:spTgt>
                                        </p:tgtEl>
                                        <p:attrNameLst>
                                          <p:attrName>style.visibility</p:attrName>
                                        </p:attrNameLst>
                                      </p:cBhvr>
                                      <p:to>
                                        <p:strVal val="visible"/>
                                      </p:to>
                                    </p:set>
                                    <p:animEffect transition="in" filter="slide(fromLeft)">
                                      <p:cBhvr>
                                        <p:cTn id="17" dur="500"/>
                                        <p:tgtEl>
                                          <p:spTgt spid="406530">
                                            <p:txEl>
                                              <p:pRg st="2" end="2"/>
                                            </p:txEl>
                                          </p:spTgt>
                                        </p:tgtEl>
                                      </p:cBhvr>
                                    </p:animEffect>
                                  </p:childTnLst>
                                  <p:subTnLst>
                                    <p:animClr>
                                      <p:cBhvr override="childStyle">
                                        <p:cTn dur="1" fill="hold" display="0" masterRel="nextClick" afterEffect="1"/>
                                        <p:tgtEl>
                                          <p:spTgt spid="406530">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0" grpId="0" build="p" bldLvl="2"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8578" name="Rectangle 2"/>
          <p:cNvSpPr>
            <a:spLocks noGrp="1" noChangeArrowheads="1"/>
          </p:cNvSpPr>
          <p:nvPr>
            <p:ph type="body" sz="half" idx="1"/>
          </p:nvPr>
        </p:nvSpPr>
        <p:spPr>
          <a:xfrm>
            <a:off x="990600" y="1905000"/>
            <a:ext cx="6858000" cy="4724400"/>
          </a:xfrm>
          <a:noFill/>
          <a:ln/>
        </p:spPr>
        <p:txBody>
          <a:bodyPr/>
          <a:lstStyle/>
          <a:p>
            <a:pPr>
              <a:lnSpc>
                <a:spcPct val="100000"/>
              </a:lnSpc>
            </a:pPr>
            <a:r>
              <a:rPr lang="en-US"/>
              <a:t>Sense of Ethnicity</a:t>
            </a:r>
          </a:p>
          <a:p>
            <a:pPr lvl="1">
              <a:lnSpc>
                <a:spcPct val="100000"/>
              </a:lnSpc>
            </a:pPr>
            <a:r>
              <a:rPr lang="en-US" sz="3600"/>
              <a:t>Relative Size</a:t>
            </a:r>
          </a:p>
          <a:p>
            <a:pPr lvl="1">
              <a:lnSpc>
                <a:spcPct val="100000"/>
              </a:lnSpc>
            </a:pPr>
            <a:r>
              <a:rPr lang="en-US" sz="3600"/>
              <a:t>Power</a:t>
            </a:r>
          </a:p>
          <a:p>
            <a:pPr lvl="1">
              <a:lnSpc>
                <a:spcPct val="100000"/>
              </a:lnSpc>
            </a:pPr>
            <a:r>
              <a:rPr lang="en-US" sz="3600"/>
              <a:t>Appearance</a:t>
            </a:r>
          </a:p>
          <a:p>
            <a:pPr lvl="1">
              <a:lnSpc>
                <a:spcPct val="100000"/>
              </a:lnSpc>
            </a:pPr>
            <a:r>
              <a:rPr lang="en-US" sz="3600"/>
              <a:t>Discrimination</a:t>
            </a:r>
          </a:p>
          <a:p>
            <a:pPr>
              <a:lnSpc>
                <a:spcPct val="100000"/>
              </a:lnSpc>
            </a:pPr>
            <a:r>
              <a:rPr lang="en-US"/>
              <a:t>Ethnic Work and the Melting Pot</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417BE194-1A1B-49DF-BB5F-72B5ED5F41E6}" type="slidenum">
              <a:rPr lang="en-US"/>
              <a:pPr/>
              <a:t>179</a:t>
            </a:fld>
            <a:endParaRPr lang="en-US"/>
          </a:p>
        </p:txBody>
      </p:sp>
      <p:sp>
        <p:nvSpPr>
          <p:cNvPr id="408579" name="Text Box 3"/>
          <p:cNvSpPr txBox="1">
            <a:spLocks noChangeArrowheads="1"/>
          </p:cNvSpPr>
          <p:nvPr/>
        </p:nvSpPr>
        <p:spPr bwMode="auto">
          <a:xfrm>
            <a:off x="990600" y="0"/>
            <a:ext cx="78486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Constructing Racial-Ethnic Identity</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08578">
                                            <p:txEl>
                                              <p:pRg st="0" end="0"/>
                                            </p:txEl>
                                          </p:spTgt>
                                        </p:tgtEl>
                                        <p:attrNameLst>
                                          <p:attrName>style.visibility</p:attrName>
                                        </p:attrNameLst>
                                      </p:cBhvr>
                                      <p:to>
                                        <p:strVal val="visible"/>
                                      </p:to>
                                    </p:set>
                                    <p:animEffect transition="in" filter="slide(fromLeft)">
                                      <p:cBhvr>
                                        <p:cTn id="7" dur="500"/>
                                        <p:tgtEl>
                                          <p:spTgt spid="408578">
                                            <p:txEl>
                                              <p:pRg st="0" end="0"/>
                                            </p:txEl>
                                          </p:spTgt>
                                        </p:tgtEl>
                                      </p:cBhvr>
                                    </p:animEffect>
                                  </p:childTnLst>
                                  <p:subTnLst>
                                    <p:animClr>
                                      <p:cBhvr override="childStyle">
                                        <p:cTn dur="1" fill="hold" display="0" masterRel="nextClick" afterEffect="1"/>
                                        <p:tgtEl>
                                          <p:spTgt spid="408578">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08578">
                                            <p:txEl>
                                              <p:pRg st="1" end="1"/>
                                            </p:txEl>
                                          </p:spTgt>
                                        </p:tgtEl>
                                        <p:attrNameLst>
                                          <p:attrName>style.visibility</p:attrName>
                                        </p:attrNameLst>
                                      </p:cBhvr>
                                      <p:to>
                                        <p:strVal val="visible"/>
                                      </p:to>
                                    </p:set>
                                    <p:animEffect transition="in" filter="slide(fromLeft)">
                                      <p:cBhvr>
                                        <p:cTn id="12" dur="500"/>
                                        <p:tgtEl>
                                          <p:spTgt spid="408578">
                                            <p:txEl>
                                              <p:pRg st="1" end="1"/>
                                            </p:txEl>
                                          </p:spTgt>
                                        </p:tgtEl>
                                      </p:cBhvr>
                                    </p:animEffect>
                                  </p:childTnLst>
                                  <p:subTnLst>
                                    <p:animClr>
                                      <p:cBhvr override="childStyle">
                                        <p:cTn dur="1" fill="hold" display="0" masterRel="nextClick" afterEffect="1"/>
                                        <p:tgtEl>
                                          <p:spTgt spid="408578">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08578">
                                            <p:txEl>
                                              <p:pRg st="2" end="2"/>
                                            </p:txEl>
                                          </p:spTgt>
                                        </p:tgtEl>
                                        <p:attrNameLst>
                                          <p:attrName>style.visibility</p:attrName>
                                        </p:attrNameLst>
                                      </p:cBhvr>
                                      <p:to>
                                        <p:strVal val="visible"/>
                                      </p:to>
                                    </p:set>
                                    <p:animEffect transition="in" filter="slide(fromLeft)">
                                      <p:cBhvr>
                                        <p:cTn id="17" dur="500"/>
                                        <p:tgtEl>
                                          <p:spTgt spid="408578">
                                            <p:txEl>
                                              <p:pRg st="2" end="2"/>
                                            </p:txEl>
                                          </p:spTgt>
                                        </p:tgtEl>
                                      </p:cBhvr>
                                    </p:animEffect>
                                  </p:childTnLst>
                                  <p:subTnLst>
                                    <p:animClr>
                                      <p:cBhvr override="childStyle">
                                        <p:cTn dur="1" fill="hold" display="0" masterRel="nextClick" afterEffect="1"/>
                                        <p:tgtEl>
                                          <p:spTgt spid="408578">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08578">
                                            <p:txEl>
                                              <p:pRg st="3" end="3"/>
                                            </p:txEl>
                                          </p:spTgt>
                                        </p:tgtEl>
                                        <p:attrNameLst>
                                          <p:attrName>style.visibility</p:attrName>
                                        </p:attrNameLst>
                                      </p:cBhvr>
                                      <p:to>
                                        <p:strVal val="visible"/>
                                      </p:to>
                                    </p:set>
                                    <p:animEffect transition="in" filter="slide(fromLeft)">
                                      <p:cBhvr>
                                        <p:cTn id="22" dur="500"/>
                                        <p:tgtEl>
                                          <p:spTgt spid="408578">
                                            <p:txEl>
                                              <p:pRg st="3" end="3"/>
                                            </p:txEl>
                                          </p:spTgt>
                                        </p:tgtEl>
                                      </p:cBhvr>
                                    </p:animEffect>
                                  </p:childTnLst>
                                  <p:subTnLst>
                                    <p:animClr>
                                      <p:cBhvr override="childStyle">
                                        <p:cTn dur="1" fill="hold" display="0" masterRel="nextClick" afterEffect="1"/>
                                        <p:tgtEl>
                                          <p:spTgt spid="408578">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408578">
                                            <p:txEl>
                                              <p:pRg st="4" end="4"/>
                                            </p:txEl>
                                          </p:spTgt>
                                        </p:tgtEl>
                                        <p:attrNameLst>
                                          <p:attrName>style.visibility</p:attrName>
                                        </p:attrNameLst>
                                      </p:cBhvr>
                                      <p:to>
                                        <p:strVal val="visible"/>
                                      </p:to>
                                    </p:set>
                                    <p:animEffect transition="in" filter="slide(fromLeft)">
                                      <p:cBhvr>
                                        <p:cTn id="27" dur="500"/>
                                        <p:tgtEl>
                                          <p:spTgt spid="408578">
                                            <p:txEl>
                                              <p:pRg st="4" end="4"/>
                                            </p:txEl>
                                          </p:spTgt>
                                        </p:tgtEl>
                                      </p:cBhvr>
                                    </p:animEffect>
                                  </p:childTnLst>
                                  <p:subTnLst>
                                    <p:animClr>
                                      <p:cBhvr override="childStyle">
                                        <p:cTn dur="1" fill="hold" display="0" masterRel="nextClick" afterEffect="1"/>
                                        <p:tgtEl>
                                          <p:spTgt spid="408578">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408578">
                                            <p:txEl>
                                              <p:pRg st="5" end="5"/>
                                            </p:txEl>
                                          </p:spTgt>
                                        </p:tgtEl>
                                        <p:attrNameLst>
                                          <p:attrName>style.visibility</p:attrName>
                                        </p:attrNameLst>
                                      </p:cBhvr>
                                      <p:to>
                                        <p:strVal val="visible"/>
                                      </p:to>
                                    </p:set>
                                    <p:animEffect transition="in" filter="slide(fromLeft)">
                                      <p:cBhvr>
                                        <p:cTn id="32" dur="500"/>
                                        <p:tgtEl>
                                          <p:spTgt spid="408578">
                                            <p:txEl>
                                              <p:pRg st="5" end="5"/>
                                            </p:txEl>
                                          </p:spTgt>
                                        </p:tgtEl>
                                      </p:cBhvr>
                                    </p:animEffect>
                                  </p:childTnLst>
                                  <p:subTnLst>
                                    <p:animClr>
                                      <p:cBhvr override="childStyle">
                                        <p:cTn dur="1" fill="hold" display="0" masterRel="nextClick" afterEffect="1"/>
                                        <p:tgtEl>
                                          <p:spTgt spid="408578">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8"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8" name="Rectangle 2"/>
          <p:cNvSpPr>
            <a:spLocks noGrp="1" noChangeArrowheads="1"/>
          </p:cNvSpPr>
          <p:nvPr>
            <p:ph type="body" sz="half" idx="1"/>
          </p:nvPr>
        </p:nvSpPr>
        <p:spPr>
          <a:xfrm>
            <a:off x="1143000" y="1905000"/>
            <a:ext cx="7391400" cy="4495800"/>
          </a:xfrm>
          <a:noFill/>
          <a:ln/>
        </p:spPr>
        <p:txBody>
          <a:bodyPr/>
          <a:lstStyle/>
          <a:p>
            <a:pPr>
              <a:lnSpc>
                <a:spcPct val="150000"/>
              </a:lnSpc>
            </a:pPr>
            <a:r>
              <a:rPr lang="en-US"/>
              <a:t>Embracing Labels - Outlaw Bikers</a:t>
            </a:r>
          </a:p>
          <a:p>
            <a:pPr>
              <a:lnSpc>
                <a:spcPct val="150000"/>
              </a:lnSpc>
            </a:pPr>
            <a:r>
              <a:rPr lang="en-US"/>
              <a:t>The Power of Labels - Saints and Roughnecks</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4A12CD7B-7C7E-4EE4-A4A2-BC119CC5F4A1}" type="slidenum">
              <a:rPr lang="en-US"/>
              <a:pPr/>
              <a:t>18</a:t>
            </a:fld>
            <a:endParaRPr lang="en-US"/>
          </a:p>
        </p:txBody>
      </p:sp>
      <p:sp>
        <p:nvSpPr>
          <p:cNvPr id="326659" name="Text Box 3"/>
          <p:cNvSpPr txBox="1">
            <a:spLocks noChangeArrowheads="1"/>
          </p:cNvSpPr>
          <p:nvPr/>
        </p:nvSpPr>
        <p:spPr bwMode="auto">
          <a:xfrm>
            <a:off x="1143000" y="0"/>
            <a:ext cx="7696200" cy="1295400"/>
          </a:xfrm>
          <a:prstGeom prst="rect">
            <a:avLst/>
          </a:prstGeom>
          <a:noFill/>
          <a:ln w="9525" algn="ctr">
            <a:noFill/>
            <a:miter lim="800000"/>
            <a:headEnd type="none" w="sm" len="sm"/>
            <a:tailEnd type="none" w="sm" len="sm"/>
          </a:ln>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Symbolic Interactionist Perspective </a:t>
            </a:r>
            <a:r>
              <a:rPr lang="en-US" sz="2400">
                <a:solidFill>
                  <a:srgbClr val="035532"/>
                </a:solidFill>
                <a:effectLst>
                  <a:outerShdw blurRad="38100" dist="38100" dir="2700000" algn="tl">
                    <a:srgbClr val="C0C0C0"/>
                  </a:outerShdw>
                </a:effectLst>
                <a:cs typeface="Times New Roman" pitchFamily="18" charset="0"/>
              </a:rPr>
              <a:t>Labeling Theory</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26658">
                                            <p:txEl>
                                              <p:pRg st="0" end="0"/>
                                            </p:txEl>
                                          </p:spTgt>
                                        </p:tgtEl>
                                        <p:attrNameLst>
                                          <p:attrName>style.visibility</p:attrName>
                                        </p:attrNameLst>
                                      </p:cBhvr>
                                      <p:to>
                                        <p:strVal val="visible"/>
                                      </p:to>
                                    </p:set>
                                    <p:animEffect transition="in" filter="fade">
                                      <p:cBhvr>
                                        <p:cTn id="7" dur="1000"/>
                                        <p:tgtEl>
                                          <p:spTgt spid="326658">
                                            <p:txEl>
                                              <p:pRg st="0" end="0"/>
                                            </p:txEl>
                                          </p:spTgt>
                                        </p:tgtEl>
                                      </p:cBhvr>
                                    </p:animEffect>
                                    <p:anim calcmode="lin" valueType="num">
                                      <p:cBhvr>
                                        <p:cTn id="8" dur="1000" fill="hold"/>
                                        <p:tgtEl>
                                          <p:spTgt spid="32665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6658">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26658">
                                            <p:txEl>
                                              <p:pRg st="0" end="0"/>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26658">
                                            <p:txEl>
                                              <p:pRg st="1" end="1"/>
                                            </p:txEl>
                                          </p:spTgt>
                                        </p:tgtEl>
                                        <p:attrNameLst>
                                          <p:attrName>style.visibility</p:attrName>
                                        </p:attrNameLst>
                                      </p:cBhvr>
                                      <p:to>
                                        <p:strVal val="visible"/>
                                      </p:to>
                                    </p:set>
                                    <p:animEffect transition="in" filter="fade">
                                      <p:cBhvr>
                                        <p:cTn id="14" dur="1000"/>
                                        <p:tgtEl>
                                          <p:spTgt spid="326658">
                                            <p:txEl>
                                              <p:pRg st="1" end="1"/>
                                            </p:txEl>
                                          </p:spTgt>
                                        </p:tgtEl>
                                      </p:cBhvr>
                                    </p:animEffect>
                                    <p:anim calcmode="lin" valueType="num">
                                      <p:cBhvr>
                                        <p:cTn id="15" dur="1000" fill="hold"/>
                                        <p:tgtEl>
                                          <p:spTgt spid="32665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6658">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26658">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build="p" bldLvl="2"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Prejudice vs. Discrimination</a:t>
            </a:r>
          </a:p>
        </p:txBody>
      </p:sp>
      <p:sp>
        <p:nvSpPr>
          <p:cNvPr id="6" name="Slide Number Placeholder 5"/>
          <p:cNvSpPr>
            <a:spLocks noGrp="1"/>
          </p:cNvSpPr>
          <p:nvPr>
            <p:ph type="sldNum" sz="quarter" idx="12"/>
          </p:nvPr>
        </p:nvSpPr>
        <p:spPr/>
        <p:txBody>
          <a:bodyPr/>
          <a:lstStyle/>
          <a:p>
            <a:pPr>
              <a:defRPr/>
            </a:pPr>
            <a:fld id="{223261E9-52F8-4F7B-82D1-E8D4853AECC4}" type="slidenum">
              <a:rPr lang="en-US"/>
              <a:pPr>
                <a:defRPr/>
              </a:pPr>
              <a:t>180</a:t>
            </a:fld>
            <a:endParaRPr lang="en-US"/>
          </a:p>
        </p:txBody>
      </p:sp>
      <p:sp>
        <p:nvSpPr>
          <p:cNvPr id="7171" name="Rectangle 3"/>
          <p:cNvSpPr>
            <a:spLocks noGrp="1" noChangeArrowheads="1"/>
          </p:cNvSpPr>
          <p:nvPr>
            <p:ph sz="quarter" idx="1"/>
          </p:nvPr>
        </p:nvSpPr>
        <p:spPr/>
        <p:txBody>
          <a:bodyPr/>
          <a:lstStyle/>
          <a:p>
            <a:r>
              <a:rPr lang="en-US" smtClean="0"/>
              <a:t>Prejudice- attitude </a:t>
            </a:r>
          </a:p>
          <a:p>
            <a:endParaRPr lang="en-US" smtClean="0"/>
          </a:p>
          <a:p>
            <a:r>
              <a:rPr lang="en-US" smtClean="0"/>
              <a:t>Discrimination- unfair treatment</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Learning prejudice</a:t>
            </a:r>
          </a:p>
        </p:txBody>
      </p:sp>
      <p:sp>
        <p:nvSpPr>
          <p:cNvPr id="6" name="Slide Number Placeholder 5"/>
          <p:cNvSpPr>
            <a:spLocks noGrp="1"/>
          </p:cNvSpPr>
          <p:nvPr>
            <p:ph type="sldNum" sz="quarter" idx="12"/>
          </p:nvPr>
        </p:nvSpPr>
        <p:spPr/>
        <p:txBody>
          <a:bodyPr/>
          <a:lstStyle/>
          <a:p>
            <a:pPr>
              <a:defRPr/>
            </a:pPr>
            <a:fld id="{CA8F0684-8EE4-4069-AA05-61661759FF08}" type="slidenum">
              <a:rPr lang="en-US"/>
              <a:pPr>
                <a:defRPr/>
              </a:pPr>
              <a:t>181</a:t>
            </a:fld>
            <a:endParaRPr lang="en-US"/>
          </a:p>
        </p:txBody>
      </p:sp>
      <p:sp>
        <p:nvSpPr>
          <p:cNvPr id="9219" name="Rectangle 3"/>
          <p:cNvSpPr>
            <a:spLocks noGrp="1" noChangeArrowheads="1"/>
          </p:cNvSpPr>
          <p:nvPr>
            <p:ph sz="quarter" idx="1"/>
          </p:nvPr>
        </p:nvSpPr>
        <p:spPr/>
        <p:txBody>
          <a:bodyPr/>
          <a:lstStyle/>
          <a:p>
            <a:r>
              <a:rPr lang="en-US" dirty="0" smtClean="0"/>
              <a:t>Learn from association</a:t>
            </a:r>
          </a:p>
          <a:p>
            <a:r>
              <a:rPr lang="en-US" dirty="0" smtClean="0"/>
              <a:t>KKK</a:t>
            </a:r>
          </a:p>
          <a:p>
            <a:r>
              <a:rPr lang="en-US" dirty="0" smtClean="0"/>
              <a:t>Aryan nation </a:t>
            </a:r>
          </a:p>
          <a:p>
            <a:r>
              <a:rPr lang="en-US" dirty="0" smtClean="0"/>
              <a:t>The Far-Reaching Nature of Prejudice</a:t>
            </a:r>
          </a:p>
          <a:p>
            <a:pPr lvl="1"/>
            <a:r>
              <a:rPr lang="en-US" dirty="0" smtClean="0"/>
              <a:t>Eugene Hartley (1946)</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6776" name="Rectangle 8"/>
          <p:cNvSpPr>
            <a:spLocks noGrp="1" noChangeArrowheads="1"/>
          </p:cNvSpPr>
          <p:nvPr>
            <p:ph type="title"/>
          </p:nvPr>
        </p:nvSpPr>
        <p:spPr/>
        <p:txBody>
          <a:bodyPr/>
          <a:lstStyle/>
          <a:p>
            <a:endParaRPr lang="en-US"/>
          </a:p>
        </p:txBody>
      </p:sp>
      <p:sp>
        <p:nvSpPr>
          <p:cNvPr id="416770" name="Rectangle 2"/>
          <p:cNvSpPr>
            <a:spLocks noGrp="1" noChangeArrowheads="1"/>
          </p:cNvSpPr>
          <p:nvPr>
            <p:ph type="body" sz="half" idx="1"/>
          </p:nvPr>
        </p:nvSpPr>
        <p:spPr>
          <a:xfrm>
            <a:off x="1066800" y="2057400"/>
            <a:ext cx="6629400" cy="4113213"/>
          </a:xfrm>
          <a:noFill/>
          <a:ln/>
        </p:spPr>
        <p:txBody>
          <a:bodyPr/>
          <a:lstStyle/>
          <a:p>
            <a:pPr>
              <a:lnSpc>
                <a:spcPct val="210000"/>
              </a:lnSpc>
            </a:pPr>
            <a:r>
              <a:rPr lang="en-US"/>
              <a:t>Home Mortgage and Car Loans</a:t>
            </a:r>
          </a:p>
          <a:p>
            <a:pPr>
              <a:lnSpc>
                <a:spcPct val="210000"/>
              </a:lnSpc>
            </a:pPr>
            <a:r>
              <a:rPr lang="en-US"/>
              <a:t>Health Care </a:t>
            </a:r>
          </a:p>
        </p:txBody>
      </p:sp>
      <p:pic>
        <p:nvPicPr>
          <p:cNvPr id="416772" name="Picture 4"/>
          <p:cNvPicPr>
            <a:picLocks noGrp="1" noChangeAspect="1" noChangeArrowheads="1"/>
          </p:cNvPicPr>
          <p:nvPr>
            <p:ph sz="quarter" idx="2"/>
          </p:nvPr>
        </p:nvPicPr>
        <p:blipFill>
          <a:blip r:embed="rId3" cstate="print"/>
          <a:srcRect/>
          <a:stretch>
            <a:fillRect/>
          </a:stretch>
        </p:blipFill>
        <p:spPr>
          <a:xfrm>
            <a:off x="1524000" y="1905000"/>
            <a:ext cx="6019800" cy="4640263"/>
          </a:xfrm>
          <a:noFill/>
          <a:ln cap="flat">
            <a:solidFill>
              <a:schemeClr val="bg2"/>
            </a:solidFill>
          </a:ln>
          <a:effectLst>
            <a:outerShdw dist="71842" dir="2700000" algn="ctr" rotWithShape="0">
              <a:schemeClr val="bg2"/>
            </a:outerShdw>
          </a:effectLst>
        </p:spPr>
      </p:pic>
      <p:pic>
        <p:nvPicPr>
          <p:cNvPr id="416775" name="Picture 7"/>
          <p:cNvPicPr>
            <a:picLocks noGrp="1" noChangeAspect="1" noChangeArrowheads="1"/>
          </p:cNvPicPr>
          <p:nvPr>
            <p:ph sz="quarter" idx="3"/>
          </p:nvPr>
        </p:nvPicPr>
        <p:blipFill>
          <a:blip r:embed="rId4" cstate="print"/>
          <a:srcRect/>
          <a:stretch>
            <a:fillRect/>
          </a:stretch>
        </p:blipFill>
        <p:spPr>
          <a:xfrm>
            <a:off x="914400" y="2286000"/>
            <a:ext cx="7162800" cy="3630613"/>
          </a:xfrm>
          <a:noFill/>
          <a:ln cap="flat">
            <a:solidFill>
              <a:schemeClr val="bg2"/>
            </a:solidFill>
          </a:ln>
          <a:effectLst>
            <a:outerShdw dist="71842" dir="2700000" algn="ctr" rotWithShape="0">
              <a:schemeClr val="bg2"/>
            </a:outerShdw>
          </a:effectLst>
        </p:spPr>
      </p:pic>
      <p:sp>
        <p:nvSpPr>
          <p:cNvPr id="7" name="Footer Placeholder 5"/>
          <p:cNvSpPr>
            <a:spLocks noGrp="1"/>
          </p:cNvSpPr>
          <p:nvPr>
            <p:ph type="ftr" sz="quarter" idx="10"/>
          </p:nvPr>
        </p:nvSpPr>
        <p:spPr/>
        <p:txBody>
          <a:bodyPr/>
          <a:lstStyle/>
          <a:p>
            <a:r>
              <a:rPr lang="en-US"/>
              <a:t>Copyright © 2010 Pearson Education, Inc. All rights reserved.</a:t>
            </a:r>
          </a:p>
        </p:txBody>
      </p:sp>
      <p:sp>
        <p:nvSpPr>
          <p:cNvPr id="8" name="Slide Number Placeholder 6"/>
          <p:cNvSpPr>
            <a:spLocks noGrp="1"/>
          </p:cNvSpPr>
          <p:nvPr>
            <p:ph type="sldNum" sz="quarter" idx="11"/>
          </p:nvPr>
        </p:nvSpPr>
        <p:spPr/>
        <p:txBody>
          <a:bodyPr/>
          <a:lstStyle/>
          <a:p>
            <a:fld id="{1D6A7EBB-B762-42B9-8344-95FD4A6A570C}" type="slidenum">
              <a:rPr lang="en-US"/>
              <a:pPr/>
              <a:t>182</a:t>
            </a:fld>
            <a:endParaRPr lang="en-US"/>
          </a:p>
        </p:txBody>
      </p:sp>
      <p:sp>
        <p:nvSpPr>
          <p:cNvPr id="416771" name="Text Box 3"/>
          <p:cNvSpPr txBox="1">
            <a:spLocks noChangeArrowheads="1"/>
          </p:cNvSpPr>
          <p:nvPr/>
        </p:nvSpPr>
        <p:spPr bwMode="auto">
          <a:xfrm>
            <a:off x="609600" y="0"/>
            <a:ext cx="85344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Individual and Institutional Discrimination</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16770">
                                            <p:txEl>
                                              <p:pRg st="0" end="0"/>
                                            </p:txEl>
                                          </p:spTgt>
                                        </p:tgtEl>
                                        <p:attrNameLst>
                                          <p:attrName>style.visibility</p:attrName>
                                        </p:attrNameLst>
                                      </p:cBhvr>
                                      <p:to>
                                        <p:strVal val="visible"/>
                                      </p:to>
                                    </p:set>
                                    <p:animEffect transition="in" filter="slide(fromLeft)">
                                      <p:cBhvr>
                                        <p:cTn id="7" dur="500"/>
                                        <p:tgtEl>
                                          <p:spTgt spid="416770">
                                            <p:txEl>
                                              <p:pRg st="0" end="0"/>
                                            </p:txEl>
                                          </p:spTgt>
                                        </p:tgtEl>
                                      </p:cBhvr>
                                    </p:animEffect>
                                  </p:childTnLst>
                                  <p:subTnLst>
                                    <p:animClr>
                                      <p:cBhvr override="childStyle">
                                        <p:cTn dur="1" fill="hold" display="0" masterRel="nextClick" afterEffect="1"/>
                                        <p:tgtEl>
                                          <p:spTgt spid="416770">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16772"/>
                                        </p:tgtEl>
                                        <p:attrNameLst>
                                          <p:attrName>style.visibility</p:attrName>
                                        </p:attrNameLst>
                                      </p:cBhvr>
                                      <p:to>
                                        <p:strVal val="visible"/>
                                      </p:to>
                                    </p:set>
                                    <p:anim calcmode="lin" valueType="num">
                                      <p:cBhvr>
                                        <p:cTn id="12" dur="2000" fill="hold"/>
                                        <p:tgtEl>
                                          <p:spTgt spid="416772"/>
                                        </p:tgtEl>
                                        <p:attrNameLst>
                                          <p:attrName>ppt_w</p:attrName>
                                        </p:attrNameLst>
                                      </p:cBhvr>
                                      <p:tavLst>
                                        <p:tav tm="0">
                                          <p:val>
                                            <p:fltVal val="0"/>
                                          </p:val>
                                        </p:tav>
                                        <p:tav tm="100000">
                                          <p:val>
                                            <p:strVal val="#ppt_w"/>
                                          </p:val>
                                        </p:tav>
                                      </p:tavLst>
                                    </p:anim>
                                    <p:anim calcmode="lin" valueType="num">
                                      <p:cBhvr>
                                        <p:cTn id="13" dur="2000" fill="hold"/>
                                        <p:tgtEl>
                                          <p:spTgt spid="416772"/>
                                        </p:tgtEl>
                                        <p:attrNameLst>
                                          <p:attrName>ppt_h</p:attrName>
                                        </p:attrNameLst>
                                      </p:cBhvr>
                                      <p:tavLst>
                                        <p:tav tm="0">
                                          <p:val>
                                            <p:fltVal val="0"/>
                                          </p:val>
                                        </p:tav>
                                        <p:tav tm="100000">
                                          <p:val>
                                            <p:strVal val="#ppt_h"/>
                                          </p:val>
                                        </p:tav>
                                      </p:tavLst>
                                    </p:anim>
                                    <p:animEffect transition="in" filter="fade">
                                      <p:cBhvr>
                                        <p:cTn id="14" dur="2000"/>
                                        <p:tgtEl>
                                          <p:spTgt spid="416772"/>
                                        </p:tgtEl>
                                      </p:cBhvr>
                                    </p:animEffect>
                                  </p:childTnLst>
                                  <p:subTnLst>
                                    <p:set>
                                      <p:cBhvr override="childStyle">
                                        <p:cTn dur="1" fill="hold" display="0" masterRel="nextClick" afterEffect="1"/>
                                        <p:tgtEl>
                                          <p:spTgt spid="41677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16770">
                                            <p:txEl>
                                              <p:pRg st="1" end="1"/>
                                            </p:txEl>
                                          </p:spTgt>
                                        </p:tgtEl>
                                        <p:attrNameLst>
                                          <p:attrName>style.visibility</p:attrName>
                                        </p:attrNameLst>
                                      </p:cBhvr>
                                      <p:to>
                                        <p:strVal val="visible"/>
                                      </p:to>
                                    </p:set>
                                    <p:animEffect transition="in" filter="slide(fromLeft)">
                                      <p:cBhvr>
                                        <p:cTn id="19" dur="500"/>
                                        <p:tgtEl>
                                          <p:spTgt spid="416770">
                                            <p:txEl>
                                              <p:pRg st="1" end="1"/>
                                            </p:txEl>
                                          </p:spTgt>
                                        </p:tgtEl>
                                      </p:cBhvr>
                                    </p:animEffect>
                                  </p:childTnLst>
                                  <p:subTnLst>
                                    <p:animClr>
                                      <p:cBhvr override="childStyle">
                                        <p:cTn dur="1" fill="hold" display="0" masterRel="nextClick" afterEffect="1"/>
                                        <p:tgtEl>
                                          <p:spTgt spid="416770">
                                            <p:txEl>
                                              <p:pRg st="1" end="1"/>
                                            </p:txEl>
                                          </p:spTgt>
                                        </p:tgtEl>
                                        <p:attrNameLst>
                                          <p:attrName>ppt_c</p:attrName>
                                        </p:attrNameLst>
                                      </p:cBhvr>
                                      <p:to>
                                        <a:srgbClr val="B2B2B2"/>
                                      </p:to>
                                    </p:animClr>
                                  </p:sub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416775"/>
                                        </p:tgtEl>
                                        <p:attrNameLst>
                                          <p:attrName>style.visibility</p:attrName>
                                        </p:attrNameLst>
                                      </p:cBhvr>
                                      <p:to>
                                        <p:strVal val="visible"/>
                                      </p:to>
                                    </p:set>
                                    <p:anim calcmode="lin" valueType="num">
                                      <p:cBhvr>
                                        <p:cTn id="24" dur="2000" fill="hold"/>
                                        <p:tgtEl>
                                          <p:spTgt spid="416775"/>
                                        </p:tgtEl>
                                        <p:attrNameLst>
                                          <p:attrName>ppt_w</p:attrName>
                                        </p:attrNameLst>
                                      </p:cBhvr>
                                      <p:tavLst>
                                        <p:tav tm="0">
                                          <p:val>
                                            <p:fltVal val="0"/>
                                          </p:val>
                                        </p:tav>
                                        <p:tav tm="100000">
                                          <p:val>
                                            <p:strVal val="#ppt_w"/>
                                          </p:val>
                                        </p:tav>
                                      </p:tavLst>
                                    </p:anim>
                                    <p:anim calcmode="lin" valueType="num">
                                      <p:cBhvr>
                                        <p:cTn id="25" dur="2000" fill="hold"/>
                                        <p:tgtEl>
                                          <p:spTgt spid="4167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0" grpId="0" build="p" bldLvl="2" autoUpdateAnimBg="0"/>
    </p:bldLst>
  </p:timing>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866" name="Rectangle 2"/>
          <p:cNvSpPr>
            <a:spLocks noGrp="1" noChangeArrowheads="1"/>
          </p:cNvSpPr>
          <p:nvPr>
            <p:ph type="body" sz="half" idx="1"/>
          </p:nvPr>
        </p:nvSpPr>
        <p:spPr>
          <a:xfrm>
            <a:off x="1066800" y="2057400"/>
            <a:ext cx="7616825" cy="4113213"/>
          </a:xfrm>
          <a:noFill/>
          <a:ln/>
        </p:spPr>
        <p:txBody>
          <a:bodyPr/>
          <a:lstStyle/>
          <a:p>
            <a:pPr>
              <a:lnSpc>
                <a:spcPct val="120000"/>
              </a:lnSpc>
              <a:buFont typeface="Wingdings" pitchFamily="2" charset="2"/>
              <a:buNone/>
            </a:pPr>
            <a:r>
              <a:rPr lang="en-US"/>
              <a:t>Psychological Perspectives</a:t>
            </a:r>
          </a:p>
          <a:p>
            <a:pPr>
              <a:lnSpc>
                <a:spcPct val="120000"/>
              </a:lnSpc>
            </a:pPr>
            <a:r>
              <a:rPr lang="en-US"/>
              <a:t>Frustration and Scapegoats</a:t>
            </a:r>
          </a:p>
          <a:p>
            <a:pPr>
              <a:lnSpc>
                <a:spcPct val="120000"/>
              </a:lnSpc>
            </a:pPr>
            <a:r>
              <a:rPr lang="en-US"/>
              <a:t>The Authoritarian Personality</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3D7EDF43-BBA6-4247-8E58-7F02FD82EFB4}" type="slidenum">
              <a:rPr lang="en-US"/>
              <a:pPr/>
              <a:t>183</a:t>
            </a:fld>
            <a:endParaRPr lang="en-US"/>
          </a:p>
        </p:txBody>
      </p:sp>
      <p:sp>
        <p:nvSpPr>
          <p:cNvPr id="420867" name="Text Box 3"/>
          <p:cNvSpPr txBox="1">
            <a:spLocks noChangeArrowheads="1"/>
          </p:cNvSpPr>
          <p:nvPr/>
        </p:nvSpPr>
        <p:spPr bwMode="auto">
          <a:xfrm>
            <a:off x="990600" y="0"/>
            <a:ext cx="78486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Theories of Prejudice</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20866">
                                            <p:txEl>
                                              <p:pRg st="0" end="0"/>
                                            </p:txEl>
                                          </p:spTgt>
                                        </p:tgtEl>
                                        <p:attrNameLst>
                                          <p:attrName>style.visibility</p:attrName>
                                        </p:attrNameLst>
                                      </p:cBhvr>
                                      <p:to>
                                        <p:strVal val="visible"/>
                                      </p:to>
                                    </p:set>
                                    <p:animEffect transition="in" filter="slide(fromLeft)">
                                      <p:cBhvr>
                                        <p:cTn id="7" dur="500"/>
                                        <p:tgtEl>
                                          <p:spTgt spid="420866">
                                            <p:txEl>
                                              <p:pRg st="0" end="0"/>
                                            </p:txEl>
                                          </p:spTgt>
                                        </p:tgtEl>
                                      </p:cBhvr>
                                    </p:animEffect>
                                  </p:childTnLst>
                                  <p:subTnLst>
                                    <p:animClr>
                                      <p:cBhvr override="childStyle">
                                        <p:cTn dur="1" fill="hold" display="0" masterRel="nextClick" afterEffect="1"/>
                                        <p:tgtEl>
                                          <p:spTgt spid="420866">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20866">
                                            <p:txEl>
                                              <p:pRg st="1" end="1"/>
                                            </p:txEl>
                                          </p:spTgt>
                                        </p:tgtEl>
                                        <p:attrNameLst>
                                          <p:attrName>style.visibility</p:attrName>
                                        </p:attrNameLst>
                                      </p:cBhvr>
                                      <p:to>
                                        <p:strVal val="visible"/>
                                      </p:to>
                                    </p:set>
                                    <p:animEffect transition="in" filter="slide(fromLeft)">
                                      <p:cBhvr>
                                        <p:cTn id="12" dur="500"/>
                                        <p:tgtEl>
                                          <p:spTgt spid="420866">
                                            <p:txEl>
                                              <p:pRg st="1" end="1"/>
                                            </p:txEl>
                                          </p:spTgt>
                                        </p:tgtEl>
                                      </p:cBhvr>
                                    </p:animEffect>
                                  </p:childTnLst>
                                  <p:subTnLst>
                                    <p:animClr>
                                      <p:cBhvr override="childStyle">
                                        <p:cTn dur="1" fill="hold" display="0" masterRel="nextClick" afterEffect="1"/>
                                        <p:tgtEl>
                                          <p:spTgt spid="420866">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20866">
                                            <p:txEl>
                                              <p:pRg st="2" end="2"/>
                                            </p:txEl>
                                          </p:spTgt>
                                        </p:tgtEl>
                                        <p:attrNameLst>
                                          <p:attrName>style.visibility</p:attrName>
                                        </p:attrNameLst>
                                      </p:cBhvr>
                                      <p:to>
                                        <p:strVal val="visible"/>
                                      </p:to>
                                    </p:set>
                                    <p:animEffect transition="in" filter="slide(fromLeft)">
                                      <p:cBhvr>
                                        <p:cTn id="17" dur="500"/>
                                        <p:tgtEl>
                                          <p:spTgt spid="420866">
                                            <p:txEl>
                                              <p:pRg st="2" end="2"/>
                                            </p:txEl>
                                          </p:spTgt>
                                        </p:tgtEl>
                                      </p:cBhvr>
                                    </p:animEffect>
                                  </p:childTnLst>
                                  <p:subTnLst>
                                    <p:animClr>
                                      <p:cBhvr override="childStyle">
                                        <p:cTn dur="1" fill="hold" display="0" masterRel="nextClick" afterEffect="1"/>
                                        <p:tgtEl>
                                          <p:spTgt spid="420866">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6" grpId="0" build="p" bldLvl="2" autoUpdateAnimBg="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Sociological perspectives</a:t>
            </a:r>
          </a:p>
        </p:txBody>
      </p:sp>
      <p:sp>
        <p:nvSpPr>
          <p:cNvPr id="230402" name="Slide Number Placeholder 5"/>
          <p:cNvSpPr>
            <a:spLocks noGrp="1"/>
          </p:cNvSpPr>
          <p:nvPr>
            <p:ph type="sldNum" sz="quarter" idx="12"/>
          </p:nvPr>
        </p:nvSpPr>
        <p:spPr/>
        <p:txBody>
          <a:bodyPr/>
          <a:lstStyle/>
          <a:p>
            <a:pPr>
              <a:defRPr/>
            </a:pPr>
            <a:fld id="{7DFEF11D-E7C5-4549-910E-31D36D401B70}" type="slidenum">
              <a:rPr lang="en-US"/>
              <a:pPr>
                <a:defRPr/>
              </a:pPr>
              <a:t>184</a:t>
            </a:fld>
            <a:endParaRPr lang="en-US"/>
          </a:p>
        </p:txBody>
      </p:sp>
      <p:sp>
        <p:nvSpPr>
          <p:cNvPr id="38915" name="Rectangle 3"/>
          <p:cNvSpPr>
            <a:spLocks noGrp="1" noChangeArrowheads="1"/>
          </p:cNvSpPr>
          <p:nvPr>
            <p:ph sz="quarter" idx="1"/>
          </p:nvPr>
        </p:nvSpPr>
        <p:spPr/>
        <p:txBody>
          <a:bodyPr/>
          <a:lstStyle/>
          <a:p>
            <a:r>
              <a:rPr lang="en-US" smtClean="0"/>
              <a:t>Functionalists- social environment can create positive or negative feelings about people</a:t>
            </a:r>
          </a:p>
          <a:p>
            <a:r>
              <a:rPr lang="en-US" smtClean="0"/>
              <a:t>Why do you think prejudice is functional?</a:t>
            </a:r>
          </a:p>
          <a:p>
            <a:pPr lvl="1"/>
            <a:r>
              <a:rPr lang="en-US" smtClean="0"/>
              <a:t>Creates in group and out group</a:t>
            </a:r>
          </a:p>
          <a:p>
            <a:r>
              <a:rPr lang="en-US" smtClean="0"/>
              <a:t>Why do you think it is dysfunctional?</a:t>
            </a:r>
          </a:p>
          <a:p>
            <a:pPr lvl="1"/>
            <a:r>
              <a:rPr lang="en-US" smtClean="0"/>
              <a:t>Destroys human relationships</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2914" name="Rectangle 2"/>
          <p:cNvSpPr>
            <a:spLocks noGrp="1" noChangeArrowheads="1"/>
          </p:cNvSpPr>
          <p:nvPr>
            <p:ph type="body" sz="half" idx="1"/>
          </p:nvPr>
        </p:nvSpPr>
        <p:spPr>
          <a:xfrm>
            <a:off x="1066800" y="2057400"/>
            <a:ext cx="7772400" cy="4572000"/>
          </a:xfrm>
          <a:noFill/>
          <a:ln/>
          <a:effectLst>
            <a:outerShdw dist="35921" dir="2700000" algn="ctr" rotWithShape="0">
              <a:schemeClr val="bg2"/>
            </a:outerShdw>
          </a:effectLst>
        </p:spPr>
        <p:txBody>
          <a:bodyPr lIns="92075" tIns="46038" rIns="92075" bIns="46038"/>
          <a:lstStyle/>
          <a:p>
            <a:pPr marL="458788" indent="-458788">
              <a:lnSpc>
                <a:spcPct val="120000"/>
              </a:lnSpc>
              <a:buFont typeface="Wingdings" pitchFamily="2" charset="2"/>
              <a:buNone/>
            </a:pPr>
            <a:r>
              <a:rPr lang="en-US"/>
              <a:t>Sociological Perspectives</a:t>
            </a:r>
          </a:p>
          <a:p>
            <a:pPr marL="458788" indent="-458788">
              <a:lnSpc>
                <a:spcPct val="120000"/>
              </a:lnSpc>
            </a:pPr>
            <a:r>
              <a:rPr lang="en-US"/>
              <a:t>Functionalism</a:t>
            </a:r>
          </a:p>
          <a:p>
            <a:pPr marL="458788" indent="-458788">
              <a:lnSpc>
                <a:spcPct val="120000"/>
              </a:lnSpc>
            </a:pPr>
            <a:r>
              <a:rPr lang="en-US"/>
              <a:t>Conflict Theory</a:t>
            </a:r>
          </a:p>
          <a:p>
            <a:pPr marL="858838" lvl="1" indent="-285750">
              <a:lnSpc>
                <a:spcPct val="120000"/>
              </a:lnSpc>
            </a:pPr>
            <a:r>
              <a:rPr lang="en-US"/>
              <a:t>Keep Workers Insecure</a:t>
            </a:r>
          </a:p>
          <a:p>
            <a:pPr marL="858838" lvl="1" indent="-285750">
              <a:lnSpc>
                <a:spcPct val="120000"/>
              </a:lnSpc>
            </a:pPr>
            <a:r>
              <a:rPr lang="en-US"/>
              <a:t>Exploit Racial-Ethnic Divisions</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8EBAEE30-868D-4D61-907B-F3F35937B683}" type="slidenum">
              <a:rPr lang="en-US"/>
              <a:pPr/>
              <a:t>185</a:t>
            </a:fld>
            <a:endParaRPr lang="en-US"/>
          </a:p>
        </p:txBody>
      </p:sp>
      <p:sp>
        <p:nvSpPr>
          <p:cNvPr id="422915" name="Text Box 3"/>
          <p:cNvSpPr txBox="1">
            <a:spLocks noChangeArrowheads="1"/>
          </p:cNvSpPr>
          <p:nvPr/>
        </p:nvSpPr>
        <p:spPr bwMode="auto">
          <a:xfrm>
            <a:off x="990600" y="0"/>
            <a:ext cx="78486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Theories of Prejudice</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22914">
                                            <p:txEl>
                                              <p:pRg st="0" end="0"/>
                                            </p:txEl>
                                          </p:spTgt>
                                        </p:tgtEl>
                                        <p:attrNameLst>
                                          <p:attrName>style.visibility</p:attrName>
                                        </p:attrNameLst>
                                      </p:cBhvr>
                                      <p:to>
                                        <p:strVal val="visible"/>
                                      </p:to>
                                    </p:set>
                                    <p:animEffect transition="in" filter="slide(fromLeft)">
                                      <p:cBhvr>
                                        <p:cTn id="7" dur="500"/>
                                        <p:tgtEl>
                                          <p:spTgt spid="422914">
                                            <p:txEl>
                                              <p:pRg st="0" end="0"/>
                                            </p:txEl>
                                          </p:spTgt>
                                        </p:tgtEl>
                                      </p:cBhvr>
                                    </p:animEffect>
                                  </p:childTnLst>
                                  <p:subTnLst>
                                    <p:animClr>
                                      <p:cBhvr override="childStyle">
                                        <p:cTn dur="1" fill="hold" display="0" masterRel="nextClick" afterEffect="1"/>
                                        <p:tgtEl>
                                          <p:spTgt spid="422914">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22914">
                                            <p:txEl>
                                              <p:pRg st="1" end="1"/>
                                            </p:txEl>
                                          </p:spTgt>
                                        </p:tgtEl>
                                        <p:attrNameLst>
                                          <p:attrName>style.visibility</p:attrName>
                                        </p:attrNameLst>
                                      </p:cBhvr>
                                      <p:to>
                                        <p:strVal val="visible"/>
                                      </p:to>
                                    </p:set>
                                    <p:animEffect transition="in" filter="slide(fromLeft)">
                                      <p:cBhvr>
                                        <p:cTn id="12" dur="500"/>
                                        <p:tgtEl>
                                          <p:spTgt spid="422914">
                                            <p:txEl>
                                              <p:pRg st="1" end="1"/>
                                            </p:txEl>
                                          </p:spTgt>
                                        </p:tgtEl>
                                      </p:cBhvr>
                                    </p:animEffect>
                                  </p:childTnLst>
                                  <p:subTnLst>
                                    <p:animClr>
                                      <p:cBhvr override="childStyle">
                                        <p:cTn dur="1" fill="hold" display="0" masterRel="nextClick" afterEffect="1"/>
                                        <p:tgtEl>
                                          <p:spTgt spid="422914">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22914">
                                            <p:txEl>
                                              <p:pRg st="2" end="2"/>
                                            </p:txEl>
                                          </p:spTgt>
                                        </p:tgtEl>
                                        <p:attrNameLst>
                                          <p:attrName>style.visibility</p:attrName>
                                        </p:attrNameLst>
                                      </p:cBhvr>
                                      <p:to>
                                        <p:strVal val="visible"/>
                                      </p:to>
                                    </p:set>
                                    <p:animEffect transition="in" filter="slide(fromLeft)">
                                      <p:cBhvr>
                                        <p:cTn id="17" dur="500"/>
                                        <p:tgtEl>
                                          <p:spTgt spid="422914">
                                            <p:txEl>
                                              <p:pRg st="2" end="2"/>
                                            </p:txEl>
                                          </p:spTgt>
                                        </p:tgtEl>
                                      </p:cBhvr>
                                    </p:animEffect>
                                  </p:childTnLst>
                                  <p:subTnLst>
                                    <p:animClr>
                                      <p:cBhvr override="childStyle">
                                        <p:cTn dur="1" fill="hold" display="0" masterRel="nextClick" afterEffect="1"/>
                                        <p:tgtEl>
                                          <p:spTgt spid="422914">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22914">
                                            <p:txEl>
                                              <p:pRg st="3" end="3"/>
                                            </p:txEl>
                                          </p:spTgt>
                                        </p:tgtEl>
                                        <p:attrNameLst>
                                          <p:attrName>style.visibility</p:attrName>
                                        </p:attrNameLst>
                                      </p:cBhvr>
                                      <p:to>
                                        <p:strVal val="visible"/>
                                      </p:to>
                                    </p:set>
                                    <p:animEffect transition="in" filter="slide(fromLeft)">
                                      <p:cBhvr>
                                        <p:cTn id="22" dur="500"/>
                                        <p:tgtEl>
                                          <p:spTgt spid="422914">
                                            <p:txEl>
                                              <p:pRg st="3" end="3"/>
                                            </p:txEl>
                                          </p:spTgt>
                                        </p:tgtEl>
                                      </p:cBhvr>
                                    </p:animEffect>
                                  </p:childTnLst>
                                  <p:subTnLst>
                                    <p:animClr>
                                      <p:cBhvr override="childStyle">
                                        <p:cTn dur="1" fill="hold" display="0" masterRel="nextClick" afterEffect="1"/>
                                        <p:tgtEl>
                                          <p:spTgt spid="422914">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422914">
                                            <p:txEl>
                                              <p:pRg st="4" end="4"/>
                                            </p:txEl>
                                          </p:spTgt>
                                        </p:tgtEl>
                                        <p:attrNameLst>
                                          <p:attrName>style.visibility</p:attrName>
                                        </p:attrNameLst>
                                      </p:cBhvr>
                                      <p:to>
                                        <p:strVal val="visible"/>
                                      </p:to>
                                    </p:set>
                                    <p:animEffect transition="in" filter="slide(fromLeft)">
                                      <p:cBhvr>
                                        <p:cTn id="27" dur="500"/>
                                        <p:tgtEl>
                                          <p:spTgt spid="422914">
                                            <p:txEl>
                                              <p:pRg st="4" end="4"/>
                                            </p:txEl>
                                          </p:spTgt>
                                        </p:tgtEl>
                                      </p:cBhvr>
                                    </p:animEffect>
                                  </p:childTnLst>
                                  <p:subTnLst>
                                    <p:animClr>
                                      <p:cBhvr override="childStyle">
                                        <p:cTn dur="1" fill="hold" display="0" masterRel="nextClick" afterEffect="1"/>
                                        <p:tgtEl>
                                          <p:spTgt spid="422914">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4" grpId="0" build="p" bldLvl="2"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0018" name="Rectangle 2"/>
          <p:cNvSpPr>
            <a:spLocks noGrp="1" noChangeArrowheads="1"/>
          </p:cNvSpPr>
          <p:nvPr>
            <p:ph type="body" sz="half" idx="1"/>
          </p:nvPr>
        </p:nvSpPr>
        <p:spPr>
          <a:xfrm>
            <a:off x="1066800" y="2057400"/>
            <a:ext cx="7772400" cy="4572000"/>
          </a:xfrm>
          <a:noFill/>
          <a:ln/>
          <a:effectLst>
            <a:outerShdw dist="35921" dir="2700000" algn="ctr" rotWithShape="0">
              <a:schemeClr val="bg2"/>
            </a:outerShdw>
          </a:effectLst>
        </p:spPr>
        <p:txBody>
          <a:bodyPr lIns="92075" tIns="46038" rIns="92075" bIns="46038"/>
          <a:lstStyle/>
          <a:p>
            <a:pPr marL="458788" indent="-458788">
              <a:lnSpc>
                <a:spcPct val="120000"/>
              </a:lnSpc>
              <a:buFont typeface="Wingdings" pitchFamily="2" charset="2"/>
              <a:buNone/>
            </a:pPr>
            <a:r>
              <a:rPr lang="en-US">
                <a:solidFill>
                  <a:srgbClr val="B2B2B2"/>
                </a:solidFill>
              </a:rPr>
              <a:t>Sociological Perspectives</a:t>
            </a:r>
          </a:p>
          <a:p>
            <a:pPr marL="458788" indent="-458788">
              <a:lnSpc>
                <a:spcPct val="120000"/>
              </a:lnSpc>
            </a:pPr>
            <a:r>
              <a:rPr lang="en-US"/>
              <a:t>Symbolic Interactionism</a:t>
            </a:r>
          </a:p>
        </p:txBody>
      </p:sp>
      <p:sp>
        <p:nvSpPr>
          <p:cNvPr id="5" name="Footer Placeholder 4"/>
          <p:cNvSpPr>
            <a:spLocks noGrp="1"/>
          </p:cNvSpPr>
          <p:nvPr>
            <p:ph type="ftr" sz="quarter" idx="10"/>
          </p:nvPr>
        </p:nvSpPr>
        <p:spPr/>
        <p:txBody>
          <a:bodyPr/>
          <a:lstStyle/>
          <a:p>
            <a:r>
              <a:rPr lang="en-US"/>
              <a:t>Copyright © 2010 Pearson Education, Inc. All rights reserved.</a:t>
            </a:r>
          </a:p>
        </p:txBody>
      </p:sp>
      <p:sp>
        <p:nvSpPr>
          <p:cNvPr id="6" name="Slide Number Placeholder 5"/>
          <p:cNvSpPr>
            <a:spLocks noGrp="1"/>
          </p:cNvSpPr>
          <p:nvPr>
            <p:ph type="sldNum" sz="quarter" idx="11"/>
          </p:nvPr>
        </p:nvSpPr>
        <p:spPr/>
        <p:txBody>
          <a:bodyPr/>
          <a:lstStyle/>
          <a:p>
            <a:fld id="{91BC1D31-222C-4F2F-81A3-1266BAAAE2A1}" type="slidenum">
              <a:rPr lang="en-US"/>
              <a:pPr/>
              <a:t>186</a:t>
            </a:fld>
            <a:endParaRPr lang="en-US"/>
          </a:p>
        </p:txBody>
      </p:sp>
      <p:sp>
        <p:nvSpPr>
          <p:cNvPr id="470019" name="Text Box 3"/>
          <p:cNvSpPr txBox="1">
            <a:spLocks noChangeArrowheads="1"/>
          </p:cNvSpPr>
          <p:nvPr/>
        </p:nvSpPr>
        <p:spPr bwMode="auto">
          <a:xfrm>
            <a:off x="990600" y="0"/>
            <a:ext cx="78486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Theories of Prejudice</a:t>
            </a:r>
          </a:p>
        </p:txBody>
      </p:sp>
      <p:sp>
        <p:nvSpPr>
          <p:cNvPr id="470020" name="Rectangle 4"/>
          <p:cNvSpPr>
            <a:spLocks noChangeArrowheads="1"/>
          </p:cNvSpPr>
          <p:nvPr/>
        </p:nvSpPr>
        <p:spPr bwMode="auto">
          <a:xfrm>
            <a:off x="1066800" y="2057400"/>
            <a:ext cx="7772400" cy="4572000"/>
          </a:xfrm>
          <a:prstGeom prst="rect">
            <a:avLst/>
          </a:prstGeom>
          <a:noFill/>
          <a:ln w="9525" algn="ctr">
            <a:noFill/>
            <a:miter lim="800000"/>
            <a:headEnd/>
            <a:tailEnd/>
          </a:ln>
          <a:effectLst>
            <a:outerShdw dist="35921" dir="2700000" algn="ctr" rotWithShape="0">
              <a:schemeClr val="bg2"/>
            </a:outerShdw>
          </a:effectLst>
        </p:spPr>
        <p:txBody>
          <a:bodyPr lIns="92075" tIns="46038" rIns="92075" bIns="46038"/>
          <a:lstStyle/>
          <a:p>
            <a:pPr marL="458788" indent="-458788">
              <a:lnSpc>
                <a:spcPct val="120000"/>
              </a:lnSpc>
              <a:buClr>
                <a:srgbClr val="FF0000"/>
              </a:buClr>
              <a:buSzPct val="85000"/>
              <a:buFont typeface="Wingdings" pitchFamily="2" charset="2"/>
              <a:buNone/>
            </a:pPr>
            <a:endParaRPr lang="en-US" sz="3600">
              <a:solidFill>
                <a:srgbClr val="FF0000"/>
              </a:solidFill>
              <a:latin typeface="Arial Black" pitchFamily="34" charset="0"/>
            </a:endParaRPr>
          </a:p>
          <a:p>
            <a:pPr marL="858838" lvl="1" indent="-285750">
              <a:lnSpc>
                <a:spcPct val="120000"/>
              </a:lnSpc>
              <a:buClr>
                <a:srgbClr val="FF0000"/>
              </a:buClr>
              <a:buSzPct val="85000"/>
            </a:pPr>
            <a:endParaRPr lang="en-US" sz="3600">
              <a:solidFill>
                <a:srgbClr val="FF0000"/>
              </a:solidFill>
              <a:latin typeface="Arial Black" pitchFamily="34" charset="0"/>
            </a:endParaRPr>
          </a:p>
          <a:p>
            <a:pPr marL="858838" lvl="1" indent="-285750">
              <a:lnSpc>
                <a:spcPct val="120000"/>
              </a:lnSpc>
              <a:buClr>
                <a:srgbClr val="FF0000"/>
              </a:buClr>
              <a:buSzPct val="85000"/>
            </a:pPr>
            <a:r>
              <a:rPr lang="en-US">
                <a:solidFill>
                  <a:srgbClr val="FF0000"/>
                </a:solidFill>
                <a:latin typeface="Arial Black" pitchFamily="34" charset="0"/>
              </a:rPr>
              <a:t>Labels Create Prejudice</a:t>
            </a:r>
          </a:p>
          <a:p>
            <a:pPr marL="858838" lvl="1" indent="-285750">
              <a:lnSpc>
                <a:spcPct val="120000"/>
              </a:lnSpc>
              <a:buClr>
                <a:srgbClr val="FF0000"/>
              </a:buClr>
              <a:buSzPct val="85000"/>
            </a:pPr>
            <a:r>
              <a:rPr lang="en-US">
                <a:solidFill>
                  <a:srgbClr val="FF0000"/>
                </a:solidFill>
                <a:latin typeface="Arial Black" pitchFamily="34" charset="0"/>
              </a:rPr>
              <a:t>Self-Fulfilling Prophesy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0018">
                                            <p:txEl>
                                              <p:pRg st="0" end="0"/>
                                            </p:txEl>
                                          </p:spTgt>
                                        </p:tgtEl>
                                        <p:attrNameLst>
                                          <p:attrName>style.visibility</p:attrName>
                                        </p:attrNameLst>
                                      </p:cBhvr>
                                      <p:to>
                                        <p:strVal val="visible"/>
                                      </p:to>
                                    </p:set>
                                  </p:childTnLst>
                                  <p:subTnLst>
                                    <p:animClr>
                                      <p:cBhvr override="childStyle">
                                        <p:cTn dur="1" fill="hold" display="0" masterRel="nextClick" afterEffect="1"/>
                                        <p:tgtEl>
                                          <p:spTgt spid="470018">
                                            <p:txEl>
                                              <p:pRg st="0" end="0"/>
                                            </p:txEl>
                                          </p:spTgt>
                                        </p:tgtEl>
                                        <p:attrNameLst>
                                          <p:attrName>ppt_c</p:attrName>
                                        </p:attrNameLst>
                                      </p:cBhvr>
                                      <p:to>
                                        <a:srgbClr val="B2B2B2"/>
                                      </p:to>
                                    </p:animClr>
                                  </p:subTnLst>
                                </p:cTn>
                              </p:par>
                              <p:par>
                                <p:cTn id="7" presetID="1" presetClass="entr" presetSubtype="0" fill="hold" grpId="0" nodeType="withEffect">
                                  <p:stCondLst>
                                    <p:cond delay="0"/>
                                  </p:stCondLst>
                                  <p:childTnLst>
                                    <p:set>
                                      <p:cBhvr>
                                        <p:cTn id="8" dur="1" fill="hold">
                                          <p:stCondLst>
                                            <p:cond delay="0"/>
                                          </p:stCondLst>
                                        </p:cTn>
                                        <p:tgtEl>
                                          <p:spTgt spid="470018">
                                            <p:txEl>
                                              <p:pRg st="1" end="1"/>
                                            </p:txEl>
                                          </p:spTgt>
                                        </p:tgtEl>
                                        <p:attrNameLst>
                                          <p:attrName>style.visibility</p:attrName>
                                        </p:attrNameLst>
                                      </p:cBhvr>
                                      <p:to>
                                        <p:strVal val="visible"/>
                                      </p:to>
                                    </p:set>
                                  </p:childTnLst>
                                  <p:subTnLst>
                                    <p:animClr>
                                      <p:cBhvr override="childStyle">
                                        <p:cTn dur="1" fill="hold" display="0" masterRel="nextClick" afterEffect="1"/>
                                        <p:tgtEl>
                                          <p:spTgt spid="470018">
                                            <p:txEl>
                                              <p:pRg st="1" end="1"/>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470020">
                                            <p:txEl>
                                              <p:pRg st="2" end="2"/>
                                            </p:txEl>
                                          </p:spTgt>
                                        </p:tgtEl>
                                        <p:attrNameLst>
                                          <p:attrName>style.visibility</p:attrName>
                                        </p:attrNameLst>
                                      </p:cBhvr>
                                      <p:to>
                                        <p:strVal val="visible"/>
                                      </p:to>
                                    </p:set>
                                    <p:animEffect transition="in" filter="slide(fromLeft)">
                                      <p:cBhvr>
                                        <p:cTn id="13" dur="500"/>
                                        <p:tgtEl>
                                          <p:spTgt spid="470020">
                                            <p:txEl>
                                              <p:pRg st="2" end="2"/>
                                            </p:txEl>
                                          </p:spTgt>
                                        </p:tgtEl>
                                      </p:cBhvr>
                                    </p:animEffect>
                                  </p:childTnLst>
                                  <p:subTnLst>
                                    <p:animClr>
                                      <p:cBhvr override="childStyle">
                                        <p:cTn dur="1" fill="hold" display="0" masterRel="nextClick" afterEffect="1"/>
                                        <p:tgtEl>
                                          <p:spTgt spid="470020">
                                            <p:txEl>
                                              <p:pRg st="2" end="2"/>
                                            </p:txEl>
                                          </p:spTgt>
                                        </p:tgtEl>
                                        <p:attrNameLst>
                                          <p:attrName>ppt_c</p:attrName>
                                        </p:attrNameLst>
                                      </p:cBhvr>
                                      <p:to>
                                        <a:srgbClr val="B2B2B2"/>
                                      </p:to>
                                    </p:animClr>
                                  </p:sub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470020">
                                            <p:txEl>
                                              <p:pRg st="3" end="3"/>
                                            </p:txEl>
                                          </p:spTgt>
                                        </p:tgtEl>
                                        <p:attrNameLst>
                                          <p:attrName>style.visibility</p:attrName>
                                        </p:attrNameLst>
                                      </p:cBhvr>
                                      <p:to>
                                        <p:strVal val="visible"/>
                                      </p:to>
                                    </p:set>
                                    <p:animEffect transition="in" filter="slide(fromLeft)">
                                      <p:cBhvr>
                                        <p:cTn id="18" dur="500"/>
                                        <p:tgtEl>
                                          <p:spTgt spid="470020">
                                            <p:txEl>
                                              <p:pRg st="3" end="3"/>
                                            </p:txEl>
                                          </p:spTgt>
                                        </p:tgtEl>
                                      </p:cBhvr>
                                    </p:animEffect>
                                  </p:childTnLst>
                                  <p:subTnLst>
                                    <p:animClr>
                                      <p:cBhvr override="childStyle">
                                        <p:cTn dur="1" fill="hold" display="0" masterRel="nextClick" afterEffect="1"/>
                                        <p:tgtEl>
                                          <p:spTgt spid="470020">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8" grpId="0" build="p" bldLvl="2" autoUpdateAnimBg="0"/>
      <p:bldP spid="470020" grpId="0" build="p" bldLvl="2"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4962" name="Rectangle 2"/>
          <p:cNvSpPr>
            <a:spLocks noGrp="1" noChangeArrowheads="1"/>
          </p:cNvSpPr>
          <p:nvPr>
            <p:ph type="body" sz="half" idx="1"/>
          </p:nvPr>
        </p:nvSpPr>
        <p:spPr>
          <a:xfrm>
            <a:off x="1066800" y="2057400"/>
            <a:ext cx="7769225" cy="3808413"/>
          </a:xfrm>
          <a:noFill/>
          <a:ln/>
        </p:spPr>
        <p:txBody>
          <a:bodyPr/>
          <a:lstStyle/>
          <a:p>
            <a:pPr>
              <a:lnSpc>
                <a:spcPct val="170000"/>
              </a:lnSpc>
            </a:pPr>
            <a:r>
              <a:rPr lang="en-US"/>
              <a:t>Genocide</a:t>
            </a:r>
          </a:p>
          <a:p>
            <a:pPr>
              <a:lnSpc>
                <a:spcPct val="170000"/>
              </a:lnSpc>
            </a:pPr>
            <a:r>
              <a:rPr lang="en-US"/>
              <a:t>Population Transfer</a:t>
            </a:r>
          </a:p>
          <a:p>
            <a:pPr>
              <a:lnSpc>
                <a:spcPct val="170000"/>
              </a:lnSpc>
            </a:pPr>
            <a:r>
              <a:rPr lang="en-US"/>
              <a:t>Internal Colonialism</a:t>
            </a:r>
          </a:p>
        </p:txBody>
      </p:sp>
      <p:sp>
        <p:nvSpPr>
          <p:cNvPr id="13" name="Footer Placeholder 4"/>
          <p:cNvSpPr>
            <a:spLocks noGrp="1"/>
          </p:cNvSpPr>
          <p:nvPr>
            <p:ph type="ftr" sz="quarter" idx="10"/>
          </p:nvPr>
        </p:nvSpPr>
        <p:spPr/>
        <p:txBody>
          <a:bodyPr/>
          <a:lstStyle/>
          <a:p>
            <a:r>
              <a:rPr lang="en-US"/>
              <a:t>Copyright © 2010 Pearson Education, Inc. All rights reserved.</a:t>
            </a:r>
          </a:p>
        </p:txBody>
      </p:sp>
      <p:sp>
        <p:nvSpPr>
          <p:cNvPr id="14" name="Slide Number Placeholder 5"/>
          <p:cNvSpPr>
            <a:spLocks noGrp="1"/>
          </p:cNvSpPr>
          <p:nvPr>
            <p:ph type="sldNum" sz="quarter" idx="11"/>
          </p:nvPr>
        </p:nvSpPr>
        <p:spPr/>
        <p:txBody>
          <a:bodyPr/>
          <a:lstStyle/>
          <a:p>
            <a:fld id="{B467F1A2-A408-4F8E-B47A-34B19DA95728}" type="slidenum">
              <a:rPr lang="en-US"/>
              <a:pPr/>
              <a:t>187</a:t>
            </a:fld>
            <a:endParaRPr lang="en-US"/>
          </a:p>
        </p:txBody>
      </p:sp>
      <p:sp>
        <p:nvSpPr>
          <p:cNvPr id="424963" name="Text Box 3"/>
          <p:cNvSpPr txBox="1">
            <a:spLocks noChangeArrowheads="1"/>
          </p:cNvSpPr>
          <p:nvPr/>
        </p:nvSpPr>
        <p:spPr bwMode="auto">
          <a:xfrm>
            <a:off x="990600" y="0"/>
            <a:ext cx="78486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Global Patterns of Intergroup Relations</a:t>
            </a:r>
          </a:p>
        </p:txBody>
      </p:sp>
      <p:grpSp>
        <p:nvGrpSpPr>
          <p:cNvPr id="2" name="Group 7"/>
          <p:cNvGrpSpPr>
            <a:grpSpLocks/>
          </p:cNvGrpSpPr>
          <p:nvPr/>
        </p:nvGrpSpPr>
        <p:grpSpPr bwMode="auto">
          <a:xfrm>
            <a:off x="152400" y="2438400"/>
            <a:ext cx="8763000" cy="3508375"/>
            <a:chOff x="96" y="1536"/>
            <a:chExt cx="5520" cy="2210"/>
          </a:xfrm>
        </p:grpSpPr>
        <p:pic>
          <p:nvPicPr>
            <p:cNvPr id="424965" name="Picture 5"/>
            <p:cNvPicPr>
              <a:picLocks noChangeAspect="1" noChangeArrowheads="1"/>
            </p:cNvPicPr>
            <p:nvPr/>
          </p:nvPicPr>
          <p:blipFill>
            <a:blip r:embed="rId3" cstate="print"/>
            <a:srcRect/>
            <a:stretch>
              <a:fillRect/>
            </a:stretch>
          </p:blipFill>
          <p:spPr bwMode="auto">
            <a:xfrm>
              <a:off x="96" y="1536"/>
              <a:ext cx="5520" cy="2210"/>
            </a:xfrm>
            <a:prstGeom prst="rect">
              <a:avLst/>
            </a:prstGeom>
            <a:noFill/>
            <a:ln w="9525" algn="ctr">
              <a:solidFill>
                <a:schemeClr val="bg2"/>
              </a:solidFill>
              <a:miter lim="800000"/>
              <a:headEnd/>
              <a:tailEnd/>
            </a:ln>
            <a:effectLst>
              <a:outerShdw dist="71842" dir="2700000" algn="ctr" rotWithShape="0">
                <a:schemeClr val="bg2"/>
              </a:outerShdw>
            </a:effectLst>
          </p:spPr>
        </p:pic>
        <p:sp>
          <p:nvSpPr>
            <p:cNvPr id="424966" name="Rectangle 6"/>
            <p:cNvSpPr>
              <a:spLocks noChangeArrowheads="1"/>
            </p:cNvSpPr>
            <p:nvPr/>
          </p:nvSpPr>
          <p:spPr bwMode="auto">
            <a:xfrm>
              <a:off x="1104" y="2256"/>
              <a:ext cx="4512" cy="1488"/>
            </a:xfrm>
            <a:prstGeom prst="rect">
              <a:avLst/>
            </a:prstGeom>
            <a:solidFill>
              <a:srgbClr val="FFE3BE"/>
            </a:solidFill>
            <a:ln w="9525">
              <a:noFill/>
              <a:miter lim="800000"/>
              <a:headEnd/>
              <a:tailEnd/>
            </a:ln>
            <a:effectLst/>
          </p:spPr>
          <p:txBody>
            <a:bodyPr wrap="none" anchor="ctr"/>
            <a:lstStyle/>
            <a:p>
              <a:endParaRPr lang="en-US"/>
            </a:p>
          </p:txBody>
        </p:sp>
      </p:grpSp>
      <p:grpSp>
        <p:nvGrpSpPr>
          <p:cNvPr id="3" name="Group 11"/>
          <p:cNvGrpSpPr>
            <a:grpSpLocks/>
          </p:cNvGrpSpPr>
          <p:nvPr/>
        </p:nvGrpSpPr>
        <p:grpSpPr bwMode="auto">
          <a:xfrm>
            <a:off x="152400" y="2438400"/>
            <a:ext cx="8763000" cy="3508375"/>
            <a:chOff x="192" y="1632"/>
            <a:chExt cx="5520" cy="2210"/>
          </a:xfrm>
        </p:grpSpPr>
        <p:pic>
          <p:nvPicPr>
            <p:cNvPr id="424969" name="Picture 9"/>
            <p:cNvPicPr>
              <a:picLocks noChangeAspect="1" noChangeArrowheads="1"/>
            </p:cNvPicPr>
            <p:nvPr/>
          </p:nvPicPr>
          <p:blipFill>
            <a:blip r:embed="rId3" cstate="print"/>
            <a:srcRect/>
            <a:stretch>
              <a:fillRect/>
            </a:stretch>
          </p:blipFill>
          <p:spPr bwMode="auto">
            <a:xfrm>
              <a:off x="192" y="1632"/>
              <a:ext cx="5520" cy="2210"/>
            </a:xfrm>
            <a:prstGeom prst="rect">
              <a:avLst/>
            </a:prstGeom>
            <a:noFill/>
            <a:ln w="9525" algn="ctr">
              <a:solidFill>
                <a:schemeClr val="bg2"/>
              </a:solidFill>
              <a:miter lim="800000"/>
              <a:headEnd/>
              <a:tailEnd/>
            </a:ln>
            <a:effectLst>
              <a:outerShdw dist="71842" dir="2700000" algn="ctr" rotWithShape="0">
                <a:schemeClr val="bg2"/>
              </a:outerShdw>
            </a:effectLst>
          </p:spPr>
        </p:pic>
        <p:sp>
          <p:nvSpPr>
            <p:cNvPr id="424970" name="Rectangle 10"/>
            <p:cNvSpPr>
              <a:spLocks noChangeArrowheads="1"/>
            </p:cNvSpPr>
            <p:nvPr/>
          </p:nvSpPr>
          <p:spPr bwMode="auto">
            <a:xfrm>
              <a:off x="2112" y="2352"/>
              <a:ext cx="3600" cy="1488"/>
            </a:xfrm>
            <a:prstGeom prst="rect">
              <a:avLst/>
            </a:prstGeom>
            <a:solidFill>
              <a:srgbClr val="FFE3BE"/>
            </a:solidFill>
            <a:ln w="9525">
              <a:noFill/>
              <a:miter lim="800000"/>
              <a:headEnd/>
              <a:tailEnd/>
            </a:ln>
            <a:effectLst/>
          </p:spPr>
          <p:txBody>
            <a:bodyPr wrap="none" anchor="ctr"/>
            <a:lstStyle/>
            <a:p>
              <a:endParaRPr lang="en-US"/>
            </a:p>
          </p:txBody>
        </p:sp>
      </p:grpSp>
      <p:grpSp>
        <p:nvGrpSpPr>
          <p:cNvPr id="4" name="Group 15"/>
          <p:cNvGrpSpPr>
            <a:grpSpLocks/>
          </p:cNvGrpSpPr>
          <p:nvPr/>
        </p:nvGrpSpPr>
        <p:grpSpPr bwMode="auto">
          <a:xfrm>
            <a:off x="152400" y="2438400"/>
            <a:ext cx="8763000" cy="3508375"/>
            <a:chOff x="288" y="1728"/>
            <a:chExt cx="5520" cy="2210"/>
          </a:xfrm>
        </p:grpSpPr>
        <p:pic>
          <p:nvPicPr>
            <p:cNvPr id="424973" name="Picture 13"/>
            <p:cNvPicPr>
              <a:picLocks noChangeAspect="1" noChangeArrowheads="1"/>
            </p:cNvPicPr>
            <p:nvPr/>
          </p:nvPicPr>
          <p:blipFill>
            <a:blip r:embed="rId3" cstate="print"/>
            <a:srcRect/>
            <a:stretch>
              <a:fillRect/>
            </a:stretch>
          </p:blipFill>
          <p:spPr bwMode="auto">
            <a:xfrm>
              <a:off x="288" y="1728"/>
              <a:ext cx="5520" cy="2210"/>
            </a:xfrm>
            <a:prstGeom prst="rect">
              <a:avLst/>
            </a:prstGeom>
            <a:noFill/>
            <a:ln w="9525" algn="ctr">
              <a:solidFill>
                <a:schemeClr val="bg2"/>
              </a:solidFill>
              <a:miter lim="800000"/>
              <a:headEnd/>
              <a:tailEnd/>
            </a:ln>
            <a:effectLst>
              <a:outerShdw dist="71842" dir="2700000" algn="ctr" rotWithShape="0">
                <a:schemeClr val="bg2"/>
              </a:outerShdw>
            </a:effectLst>
          </p:spPr>
        </p:pic>
        <p:sp>
          <p:nvSpPr>
            <p:cNvPr id="424974" name="Rectangle 14"/>
            <p:cNvSpPr>
              <a:spLocks noChangeArrowheads="1"/>
            </p:cNvSpPr>
            <p:nvPr/>
          </p:nvSpPr>
          <p:spPr bwMode="auto">
            <a:xfrm>
              <a:off x="3024" y="2448"/>
              <a:ext cx="2784" cy="1488"/>
            </a:xfrm>
            <a:prstGeom prst="rect">
              <a:avLst/>
            </a:prstGeom>
            <a:solidFill>
              <a:srgbClr val="FFE3BE"/>
            </a:solidFill>
            <a:ln w="9525">
              <a:noFill/>
              <a:miter lim="800000"/>
              <a:headEnd/>
              <a:tailEnd/>
            </a:ln>
            <a:effectLst/>
          </p:spPr>
          <p:txBody>
            <a:bodyPr wrap="none" anchor="ctr"/>
            <a:lstStyle/>
            <a:p>
              <a:endParaRPr lang="en-US"/>
            </a:p>
          </p:txBody>
        </p:sp>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24962">
                                            <p:txEl>
                                              <p:pRg st="0" end="0"/>
                                            </p:txEl>
                                          </p:spTgt>
                                        </p:tgtEl>
                                        <p:attrNameLst>
                                          <p:attrName>style.visibility</p:attrName>
                                        </p:attrNameLst>
                                      </p:cBhvr>
                                      <p:to>
                                        <p:strVal val="visible"/>
                                      </p:to>
                                    </p:set>
                                    <p:animEffect transition="in" filter="slide(fromLeft)">
                                      <p:cBhvr>
                                        <p:cTn id="7" dur="500"/>
                                        <p:tgtEl>
                                          <p:spTgt spid="424962">
                                            <p:txEl>
                                              <p:pRg st="0" end="0"/>
                                            </p:txEl>
                                          </p:spTgt>
                                        </p:tgtEl>
                                      </p:cBhvr>
                                    </p:animEffect>
                                  </p:childTnLst>
                                  <p:subTnLst>
                                    <p:animClr>
                                      <p:cBhvr override="childStyle">
                                        <p:cTn dur="1" fill="hold" display="0" masterRel="nextClick" afterEffect="1"/>
                                        <p:tgtEl>
                                          <p:spTgt spid="424962">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24962">
                                            <p:txEl>
                                              <p:pRg st="1" end="1"/>
                                            </p:txEl>
                                          </p:spTgt>
                                        </p:tgtEl>
                                        <p:attrNameLst>
                                          <p:attrName>style.visibility</p:attrName>
                                        </p:attrNameLst>
                                      </p:cBhvr>
                                      <p:to>
                                        <p:strVal val="visible"/>
                                      </p:to>
                                    </p:set>
                                    <p:animEffect transition="in" filter="slide(fromLeft)">
                                      <p:cBhvr>
                                        <p:cTn id="17" dur="500"/>
                                        <p:tgtEl>
                                          <p:spTgt spid="424962">
                                            <p:txEl>
                                              <p:pRg st="1" end="1"/>
                                            </p:txEl>
                                          </p:spTgt>
                                        </p:tgtEl>
                                      </p:cBhvr>
                                    </p:animEffect>
                                  </p:childTnLst>
                                  <p:subTnLst>
                                    <p:animClr>
                                      <p:cBhvr override="childStyle">
                                        <p:cTn dur="1" fill="hold" display="0" masterRel="nextClick" afterEffect="1"/>
                                        <p:tgtEl>
                                          <p:spTgt spid="424962">
                                            <p:txEl>
                                              <p:pRg st="1" end="1"/>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424962">
                                            <p:txEl>
                                              <p:pRg st="2" end="2"/>
                                            </p:txEl>
                                          </p:spTgt>
                                        </p:tgtEl>
                                        <p:attrNameLst>
                                          <p:attrName>style.visibility</p:attrName>
                                        </p:attrNameLst>
                                      </p:cBhvr>
                                      <p:to>
                                        <p:strVal val="visible"/>
                                      </p:to>
                                    </p:set>
                                    <p:animEffect transition="in" filter="slide(fromLeft)">
                                      <p:cBhvr>
                                        <p:cTn id="27" dur="500"/>
                                        <p:tgtEl>
                                          <p:spTgt spid="424962">
                                            <p:txEl>
                                              <p:pRg st="2" end="2"/>
                                            </p:txEl>
                                          </p:spTgt>
                                        </p:tgtEl>
                                      </p:cBhvr>
                                    </p:animEffect>
                                  </p:childTnLst>
                                  <p:subTnLst>
                                    <p:animClr>
                                      <p:cBhvr override="childStyle">
                                        <p:cTn dur="1" fill="hold" display="0" masterRel="nextClick" afterEffect="1"/>
                                        <p:tgtEl>
                                          <p:spTgt spid="424962">
                                            <p:txEl>
                                              <p:pRg st="2" end="2"/>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2" grpId="0" build="p" bldLvl="2"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7010" name="Rectangle 2"/>
          <p:cNvSpPr>
            <a:spLocks noGrp="1" noChangeArrowheads="1"/>
          </p:cNvSpPr>
          <p:nvPr>
            <p:ph type="body" sz="half" idx="1"/>
          </p:nvPr>
        </p:nvSpPr>
        <p:spPr>
          <a:xfrm>
            <a:off x="1066800" y="2057400"/>
            <a:ext cx="7769225" cy="3884613"/>
          </a:xfrm>
          <a:noFill/>
          <a:ln/>
        </p:spPr>
        <p:txBody>
          <a:bodyPr/>
          <a:lstStyle/>
          <a:p>
            <a:pPr>
              <a:lnSpc>
                <a:spcPct val="190000"/>
              </a:lnSpc>
            </a:pPr>
            <a:r>
              <a:rPr lang="en-US"/>
              <a:t>Segregation</a:t>
            </a:r>
          </a:p>
          <a:p>
            <a:pPr>
              <a:lnSpc>
                <a:spcPct val="190000"/>
              </a:lnSpc>
            </a:pPr>
            <a:r>
              <a:rPr lang="en-US"/>
              <a:t>Assimilation</a:t>
            </a:r>
          </a:p>
          <a:p>
            <a:pPr>
              <a:lnSpc>
                <a:spcPct val="190000"/>
              </a:lnSpc>
            </a:pPr>
            <a:r>
              <a:rPr lang="en-US"/>
              <a:t>Multiculturalism (Pluralism)</a:t>
            </a:r>
          </a:p>
        </p:txBody>
      </p:sp>
      <p:sp>
        <p:nvSpPr>
          <p:cNvPr id="11" name="Footer Placeholder 4"/>
          <p:cNvSpPr>
            <a:spLocks noGrp="1"/>
          </p:cNvSpPr>
          <p:nvPr>
            <p:ph type="ftr" sz="quarter" idx="10"/>
          </p:nvPr>
        </p:nvSpPr>
        <p:spPr/>
        <p:txBody>
          <a:bodyPr/>
          <a:lstStyle/>
          <a:p>
            <a:r>
              <a:rPr lang="en-US"/>
              <a:t>Copyright © 2010 Pearson Education, Inc. All rights reserved.</a:t>
            </a:r>
          </a:p>
        </p:txBody>
      </p:sp>
      <p:sp>
        <p:nvSpPr>
          <p:cNvPr id="12" name="Slide Number Placeholder 5"/>
          <p:cNvSpPr>
            <a:spLocks noGrp="1"/>
          </p:cNvSpPr>
          <p:nvPr>
            <p:ph type="sldNum" sz="quarter" idx="11"/>
          </p:nvPr>
        </p:nvSpPr>
        <p:spPr/>
        <p:txBody>
          <a:bodyPr/>
          <a:lstStyle/>
          <a:p>
            <a:fld id="{171F6601-5296-4A61-9D3D-259DCC6F399A}" type="slidenum">
              <a:rPr lang="en-US"/>
              <a:pPr/>
              <a:t>188</a:t>
            </a:fld>
            <a:endParaRPr lang="en-US"/>
          </a:p>
        </p:txBody>
      </p:sp>
      <p:sp>
        <p:nvSpPr>
          <p:cNvPr id="427011" name="Text Box 3"/>
          <p:cNvSpPr txBox="1">
            <a:spLocks noChangeArrowheads="1"/>
          </p:cNvSpPr>
          <p:nvPr/>
        </p:nvSpPr>
        <p:spPr bwMode="auto">
          <a:xfrm>
            <a:off x="990600" y="0"/>
            <a:ext cx="78486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Global Patterns of Intergroup Relations</a:t>
            </a:r>
          </a:p>
        </p:txBody>
      </p:sp>
      <p:grpSp>
        <p:nvGrpSpPr>
          <p:cNvPr id="2" name="Group 7"/>
          <p:cNvGrpSpPr>
            <a:grpSpLocks/>
          </p:cNvGrpSpPr>
          <p:nvPr/>
        </p:nvGrpSpPr>
        <p:grpSpPr bwMode="auto">
          <a:xfrm>
            <a:off x="152400" y="2438400"/>
            <a:ext cx="8763000" cy="3508375"/>
            <a:chOff x="96" y="1536"/>
            <a:chExt cx="5520" cy="2210"/>
          </a:xfrm>
        </p:grpSpPr>
        <p:pic>
          <p:nvPicPr>
            <p:cNvPr id="427013" name="Picture 5"/>
            <p:cNvPicPr>
              <a:picLocks noChangeAspect="1" noChangeArrowheads="1"/>
            </p:cNvPicPr>
            <p:nvPr/>
          </p:nvPicPr>
          <p:blipFill>
            <a:blip r:embed="rId3" cstate="print"/>
            <a:srcRect/>
            <a:stretch>
              <a:fillRect/>
            </a:stretch>
          </p:blipFill>
          <p:spPr bwMode="auto">
            <a:xfrm>
              <a:off x="96" y="1536"/>
              <a:ext cx="5520" cy="2210"/>
            </a:xfrm>
            <a:prstGeom prst="rect">
              <a:avLst/>
            </a:prstGeom>
            <a:noFill/>
            <a:ln w="9525" algn="ctr">
              <a:solidFill>
                <a:schemeClr val="bg2"/>
              </a:solidFill>
              <a:miter lim="800000"/>
              <a:headEnd/>
              <a:tailEnd/>
            </a:ln>
            <a:effectLst>
              <a:outerShdw dist="71842" dir="2700000" algn="ctr" rotWithShape="0">
                <a:schemeClr val="bg2"/>
              </a:outerShdw>
            </a:effectLst>
          </p:spPr>
        </p:pic>
        <p:sp>
          <p:nvSpPr>
            <p:cNvPr id="427014" name="Rectangle 6"/>
            <p:cNvSpPr>
              <a:spLocks noChangeArrowheads="1"/>
            </p:cNvSpPr>
            <p:nvPr/>
          </p:nvSpPr>
          <p:spPr bwMode="auto">
            <a:xfrm>
              <a:off x="3744" y="2256"/>
              <a:ext cx="1872" cy="1488"/>
            </a:xfrm>
            <a:prstGeom prst="rect">
              <a:avLst/>
            </a:prstGeom>
            <a:solidFill>
              <a:srgbClr val="FFE3BE"/>
            </a:solidFill>
            <a:ln w="9525">
              <a:noFill/>
              <a:miter lim="800000"/>
              <a:headEnd/>
              <a:tailEnd/>
            </a:ln>
            <a:effectLst/>
          </p:spPr>
          <p:txBody>
            <a:bodyPr wrap="none" anchor="ctr"/>
            <a:lstStyle/>
            <a:p>
              <a:endParaRPr lang="en-US"/>
            </a:p>
          </p:txBody>
        </p:sp>
      </p:grpSp>
      <p:grpSp>
        <p:nvGrpSpPr>
          <p:cNvPr id="3" name="Group 11"/>
          <p:cNvGrpSpPr>
            <a:grpSpLocks/>
          </p:cNvGrpSpPr>
          <p:nvPr/>
        </p:nvGrpSpPr>
        <p:grpSpPr bwMode="auto">
          <a:xfrm>
            <a:off x="152400" y="2438400"/>
            <a:ext cx="8763000" cy="3508375"/>
            <a:chOff x="192" y="1632"/>
            <a:chExt cx="5520" cy="2210"/>
          </a:xfrm>
        </p:grpSpPr>
        <p:pic>
          <p:nvPicPr>
            <p:cNvPr id="427017" name="Picture 9"/>
            <p:cNvPicPr>
              <a:picLocks noChangeAspect="1" noChangeArrowheads="1"/>
            </p:cNvPicPr>
            <p:nvPr/>
          </p:nvPicPr>
          <p:blipFill>
            <a:blip r:embed="rId3" cstate="print"/>
            <a:srcRect/>
            <a:stretch>
              <a:fillRect/>
            </a:stretch>
          </p:blipFill>
          <p:spPr bwMode="auto">
            <a:xfrm>
              <a:off x="192" y="1632"/>
              <a:ext cx="5520" cy="2210"/>
            </a:xfrm>
            <a:prstGeom prst="rect">
              <a:avLst/>
            </a:prstGeom>
            <a:noFill/>
            <a:ln w="9525" algn="ctr">
              <a:solidFill>
                <a:schemeClr val="bg2"/>
              </a:solidFill>
              <a:miter lim="800000"/>
              <a:headEnd/>
              <a:tailEnd/>
            </a:ln>
            <a:effectLst>
              <a:outerShdw dist="71842" dir="2700000" algn="ctr" rotWithShape="0">
                <a:schemeClr val="bg2"/>
              </a:outerShdw>
            </a:effectLst>
          </p:spPr>
        </p:pic>
        <p:sp>
          <p:nvSpPr>
            <p:cNvPr id="427018" name="Rectangle 10"/>
            <p:cNvSpPr>
              <a:spLocks noChangeArrowheads="1"/>
            </p:cNvSpPr>
            <p:nvPr/>
          </p:nvSpPr>
          <p:spPr bwMode="auto">
            <a:xfrm>
              <a:off x="4704" y="2352"/>
              <a:ext cx="1008" cy="1488"/>
            </a:xfrm>
            <a:prstGeom prst="rect">
              <a:avLst/>
            </a:prstGeom>
            <a:solidFill>
              <a:srgbClr val="FFE3BE"/>
            </a:solidFill>
            <a:ln w="9525">
              <a:noFill/>
              <a:miter lim="800000"/>
              <a:headEnd/>
              <a:tailEnd/>
            </a:ln>
            <a:effectLst/>
          </p:spPr>
          <p:txBody>
            <a:bodyPr wrap="none" anchor="ctr"/>
            <a:lstStyle/>
            <a:p>
              <a:endParaRPr lang="en-US"/>
            </a:p>
          </p:txBody>
        </p:sp>
      </p:grpSp>
      <p:pic>
        <p:nvPicPr>
          <p:cNvPr id="427021" name="Picture 13"/>
          <p:cNvPicPr>
            <a:picLocks noChangeAspect="1" noChangeArrowheads="1"/>
          </p:cNvPicPr>
          <p:nvPr/>
        </p:nvPicPr>
        <p:blipFill>
          <a:blip r:embed="rId3" cstate="print"/>
          <a:srcRect/>
          <a:stretch>
            <a:fillRect/>
          </a:stretch>
        </p:blipFill>
        <p:spPr bwMode="auto">
          <a:xfrm>
            <a:off x="152400" y="2438400"/>
            <a:ext cx="8763000" cy="3508375"/>
          </a:xfrm>
          <a:prstGeom prst="rect">
            <a:avLst/>
          </a:prstGeom>
          <a:noFill/>
          <a:ln w="9525" algn="ctr">
            <a:solidFill>
              <a:schemeClr val="bg2"/>
            </a:solidFill>
            <a:miter lim="800000"/>
            <a:headEnd/>
            <a:tailEnd/>
          </a:ln>
          <a:effectLst>
            <a:outerShdw dist="71842"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27010">
                                            <p:txEl>
                                              <p:pRg st="0" end="0"/>
                                            </p:txEl>
                                          </p:spTgt>
                                        </p:tgtEl>
                                        <p:attrNameLst>
                                          <p:attrName>style.visibility</p:attrName>
                                        </p:attrNameLst>
                                      </p:cBhvr>
                                      <p:to>
                                        <p:strVal val="visible"/>
                                      </p:to>
                                    </p:set>
                                    <p:animEffect transition="in" filter="slide(fromLeft)">
                                      <p:cBhvr>
                                        <p:cTn id="7" dur="500"/>
                                        <p:tgtEl>
                                          <p:spTgt spid="427010">
                                            <p:txEl>
                                              <p:pRg st="0" end="0"/>
                                            </p:txEl>
                                          </p:spTgt>
                                        </p:tgtEl>
                                      </p:cBhvr>
                                    </p:animEffect>
                                  </p:childTnLst>
                                  <p:subTnLst>
                                    <p:animClr>
                                      <p:cBhvr override="childStyle">
                                        <p:cTn dur="1" fill="hold" display="0" masterRel="nextClick" afterEffect="1"/>
                                        <p:tgtEl>
                                          <p:spTgt spid="427010">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27010">
                                            <p:txEl>
                                              <p:pRg st="1" end="1"/>
                                            </p:txEl>
                                          </p:spTgt>
                                        </p:tgtEl>
                                        <p:attrNameLst>
                                          <p:attrName>style.visibility</p:attrName>
                                        </p:attrNameLst>
                                      </p:cBhvr>
                                      <p:to>
                                        <p:strVal val="visible"/>
                                      </p:to>
                                    </p:set>
                                    <p:animEffect transition="in" filter="slide(fromLeft)">
                                      <p:cBhvr>
                                        <p:cTn id="17" dur="500"/>
                                        <p:tgtEl>
                                          <p:spTgt spid="427010">
                                            <p:txEl>
                                              <p:pRg st="1" end="1"/>
                                            </p:txEl>
                                          </p:spTgt>
                                        </p:tgtEl>
                                      </p:cBhvr>
                                    </p:animEffect>
                                  </p:childTnLst>
                                  <p:subTnLst>
                                    <p:animClr>
                                      <p:cBhvr override="childStyle">
                                        <p:cTn dur="1" fill="hold" display="0" masterRel="nextClick" afterEffect="1"/>
                                        <p:tgtEl>
                                          <p:spTgt spid="427010">
                                            <p:txEl>
                                              <p:pRg st="1" end="1"/>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427010">
                                            <p:txEl>
                                              <p:pRg st="2" end="2"/>
                                            </p:txEl>
                                          </p:spTgt>
                                        </p:tgtEl>
                                        <p:attrNameLst>
                                          <p:attrName>style.visibility</p:attrName>
                                        </p:attrNameLst>
                                      </p:cBhvr>
                                      <p:to>
                                        <p:strVal val="visible"/>
                                      </p:to>
                                    </p:set>
                                    <p:animEffect transition="in" filter="slide(fromLeft)">
                                      <p:cBhvr>
                                        <p:cTn id="27" dur="500"/>
                                        <p:tgtEl>
                                          <p:spTgt spid="427010">
                                            <p:txEl>
                                              <p:pRg st="2" end="2"/>
                                            </p:txEl>
                                          </p:spTgt>
                                        </p:tgtEl>
                                      </p:cBhvr>
                                    </p:animEffect>
                                  </p:childTnLst>
                                  <p:subTnLst>
                                    <p:animClr>
                                      <p:cBhvr override="childStyle">
                                        <p:cTn dur="1" fill="hold" display="0" masterRel="nextClick" afterEffect="1"/>
                                        <p:tgtEl>
                                          <p:spTgt spid="427010">
                                            <p:txEl>
                                              <p:pRg st="2" end="2"/>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7021"/>
                                        </p:tgtEl>
                                        <p:attrNameLst>
                                          <p:attrName>style.visibility</p:attrName>
                                        </p:attrNameLst>
                                      </p:cBhvr>
                                      <p:to>
                                        <p:strVal val="visible"/>
                                      </p:to>
                                    </p:set>
                                    <p:animEffect transition="in" filter="fade">
                                      <p:cBhvr>
                                        <p:cTn id="32" dur="2000"/>
                                        <p:tgtEl>
                                          <p:spTgt spid="427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0" grpId="0" build="p" bldLvl="2" autoUpdateAnimBg="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 2010 Pearson Education, Inc. All rights reserved.</a:t>
            </a:r>
          </a:p>
        </p:txBody>
      </p:sp>
      <p:sp>
        <p:nvSpPr>
          <p:cNvPr id="6" name="Slide Number Placeholder 5"/>
          <p:cNvSpPr>
            <a:spLocks noGrp="1"/>
          </p:cNvSpPr>
          <p:nvPr>
            <p:ph type="sldNum" sz="quarter" idx="12"/>
          </p:nvPr>
        </p:nvSpPr>
        <p:spPr/>
        <p:txBody>
          <a:bodyPr/>
          <a:lstStyle/>
          <a:p>
            <a:fld id="{87E04C0D-F0AE-44F9-B123-537912C46B1C}" type="slidenum">
              <a:rPr lang="en-US"/>
              <a:pPr/>
              <a:t>189</a:t>
            </a:fld>
            <a:endParaRPr lang="en-US"/>
          </a:p>
        </p:txBody>
      </p:sp>
      <p:pic>
        <p:nvPicPr>
          <p:cNvPr id="431111" name="Picture 7"/>
          <p:cNvPicPr>
            <a:picLocks noGrp="1" noChangeAspect="1" noChangeArrowheads="1"/>
          </p:cNvPicPr>
          <p:nvPr>
            <p:ph sz="quarter" idx="1"/>
          </p:nvPr>
        </p:nvPicPr>
        <p:blipFill>
          <a:blip r:embed="rId3" cstate="print"/>
          <a:srcRect/>
          <a:stretch>
            <a:fillRect/>
          </a:stretch>
        </p:blipFill>
        <p:spPr>
          <a:xfrm>
            <a:off x="3575050" y="152400"/>
            <a:ext cx="4959350" cy="6400800"/>
          </a:xfrm>
          <a:noFill/>
          <a:ln cap="flat">
            <a:solidFill>
              <a:schemeClr val="bg2"/>
            </a:solidFill>
          </a:ln>
          <a:effectLst>
            <a:outerShdw dist="71842" dir="2700000" algn="ctr" rotWithShape="0">
              <a:schemeClr val="bg2"/>
            </a:outerShdw>
          </a:effectLst>
        </p:spPr>
      </p:pic>
      <p:pic>
        <p:nvPicPr>
          <p:cNvPr id="431113" name="Picture 9"/>
          <p:cNvPicPr>
            <a:picLocks noGrp="1" noChangeAspect="1" noChangeArrowheads="1"/>
          </p:cNvPicPr>
          <p:nvPr>
            <p:ph sz="quarter" idx="2"/>
          </p:nvPr>
        </p:nvPicPr>
        <p:blipFill>
          <a:blip r:embed="rId4" cstate="print"/>
          <a:srcRect/>
          <a:stretch>
            <a:fillRect/>
          </a:stretch>
        </p:blipFill>
        <p:spPr>
          <a:xfrm>
            <a:off x="1676400" y="1371600"/>
            <a:ext cx="2809875" cy="2981325"/>
          </a:xfrm>
          <a:noFill/>
          <a:ln cap="flat">
            <a:solidFill>
              <a:schemeClr val="bg2"/>
            </a:solidFill>
          </a:ln>
          <a:effectLst>
            <a:outerShdw dist="71842" dir="2700000" algn="ctr" rotWithShape="0">
              <a:schemeClr val="bg2"/>
            </a:outerShdw>
          </a:effectLst>
        </p:spPr>
      </p:pic>
      <p:sp>
        <p:nvSpPr>
          <p:cNvPr id="431107" name="Text Box 3"/>
          <p:cNvSpPr txBox="1">
            <a:spLocks noChangeArrowheads="1"/>
          </p:cNvSpPr>
          <p:nvPr/>
        </p:nvSpPr>
        <p:spPr bwMode="auto">
          <a:xfrm rot="-5400000">
            <a:off x="-2185987" y="2185987"/>
            <a:ext cx="6324600" cy="1952625"/>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4000">
                <a:solidFill>
                  <a:srgbClr val="035532"/>
                </a:solidFill>
                <a:effectLst>
                  <a:outerShdw blurRad="38100" dist="38100" dir="2700000" algn="tl">
                    <a:srgbClr val="C0C0C0"/>
                  </a:outerShdw>
                </a:effectLst>
                <a:cs typeface="Times New Roman" pitchFamily="18" charset="0"/>
              </a:rPr>
              <a:t>Race and Ethnic Relations in the United States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0.47865 0.58318 L 8.33333E-7 2.08526E-6 " pathEditMode="relative" rAng="0" ptsTypes="AA">
                                      <p:cBhvr>
                                        <p:cTn id="6" dur="2000" fill="hold"/>
                                        <p:tgtEl>
                                          <p:spTgt spid="431113"/>
                                        </p:tgtEl>
                                        <p:attrNameLst>
                                          <p:attrName>ppt_x</p:attrName>
                                          <p:attrName>ppt_y</p:attrName>
                                        </p:attrNameLst>
                                      </p:cBhvr>
                                      <p:rCtr x="239" y="-292"/>
                                    </p:animMotion>
                                  </p:childTnLst>
                                </p:cTn>
                              </p:par>
                              <p:par>
                                <p:cTn id="7" presetID="10" presetClass="entr" presetSubtype="0" fill="hold" nodeType="withEffect">
                                  <p:stCondLst>
                                    <p:cond delay="0"/>
                                  </p:stCondLst>
                                  <p:childTnLst>
                                    <p:set>
                                      <p:cBhvr>
                                        <p:cTn id="8" dur="1" fill="hold">
                                          <p:stCondLst>
                                            <p:cond delay="0"/>
                                          </p:stCondLst>
                                        </p:cTn>
                                        <p:tgtEl>
                                          <p:spTgt spid="431113"/>
                                        </p:tgtEl>
                                        <p:attrNameLst>
                                          <p:attrName>style.visibility</p:attrName>
                                        </p:attrNameLst>
                                      </p:cBhvr>
                                      <p:to>
                                        <p:strVal val="visible"/>
                                      </p:to>
                                    </p:set>
                                    <p:animEffect transition="in" filter="fade">
                                      <p:cBhvr>
                                        <p:cTn id="9" dur="2000"/>
                                        <p:tgtEl>
                                          <p:spTgt spid="431113"/>
                                        </p:tgtEl>
                                      </p:cBhvr>
                                    </p:animEffect>
                                  </p:childTnLst>
                                </p:cTn>
                              </p:par>
                              <p:par>
                                <p:cTn id="10" presetID="44" presetClass="path" presetSubtype="0" accel="50000" decel="50000" fill="hold" nodeType="withEffect">
                                  <p:stCondLst>
                                    <p:cond delay="0"/>
                                  </p:stCondLst>
                                  <p:childTnLst>
                                    <p:animMotion origin="layout" path="M 0.0 0.0  L 0.067 -0.05338  C 0.081 -0.06539  0.102 -0.07207  0.124 -0.07207  C 0.149 -0.07207  0.169 -0.06539  0.183 -0.05338  L 0.25 0.0  E" pathEditMode="fixed" ptsTypes="">
                                      <p:cBhvr>
                                        <p:cTn id="11" dur="2000" spd="-100000" fill="hold"/>
                                        <p:tgtEl>
                                          <p:spTgt spid="431111"/>
                                        </p:tgtEl>
                                        <p:attrNameLst>
                                          <p:attrName>ppt_x</p:attrName>
                                          <p:attrName>ppt_y</p:attrName>
                                        </p:attrNameLst>
                                      </p:cBhvr>
                                    </p:animMotion>
                                  </p:childTnLst>
                                </p:cTn>
                              </p:par>
                              <p:par>
                                <p:cTn id="12" presetID="10" presetClass="entr" presetSubtype="0" fill="hold" nodeType="withEffect">
                                  <p:stCondLst>
                                    <p:cond delay="0"/>
                                  </p:stCondLst>
                                  <p:childTnLst>
                                    <p:set>
                                      <p:cBhvr>
                                        <p:cTn id="13" dur="1" fill="hold">
                                          <p:stCondLst>
                                            <p:cond delay="0"/>
                                          </p:stCondLst>
                                        </p:cTn>
                                        <p:tgtEl>
                                          <p:spTgt spid="431111"/>
                                        </p:tgtEl>
                                        <p:attrNameLst>
                                          <p:attrName>style.visibility</p:attrName>
                                        </p:attrNameLst>
                                      </p:cBhvr>
                                      <p:to>
                                        <p:strVal val="visible"/>
                                      </p:to>
                                    </p:set>
                                    <p:animEffect transition="in" filter="fade">
                                      <p:cBhvr>
                                        <p:cTn id="14" dur="2000"/>
                                        <p:tgtEl>
                                          <p:spTgt spid="431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6" name="Rectangle 2"/>
          <p:cNvSpPr>
            <a:spLocks noGrp="1" noChangeArrowheads="1"/>
          </p:cNvSpPr>
          <p:nvPr>
            <p:ph type="body" sz="half" idx="1"/>
          </p:nvPr>
        </p:nvSpPr>
        <p:spPr>
          <a:xfrm>
            <a:off x="1143000" y="1905000"/>
            <a:ext cx="7467600" cy="4191000"/>
          </a:xfrm>
          <a:noFill/>
          <a:ln/>
        </p:spPr>
        <p:txBody>
          <a:bodyPr/>
          <a:lstStyle/>
          <a:p>
            <a:pPr>
              <a:lnSpc>
                <a:spcPct val="150000"/>
              </a:lnSpc>
            </a:pPr>
            <a:r>
              <a:rPr lang="en-US"/>
              <a:t>Clarifies Moral Boundaries and Affirms Norms</a:t>
            </a:r>
          </a:p>
          <a:p>
            <a:pPr>
              <a:lnSpc>
                <a:spcPct val="150000"/>
              </a:lnSpc>
            </a:pPr>
            <a:r>
              <a:rPr lang="en-US"/>
              <a:t>Promotes Social Unity</a:t>
            </a:r>
          </a:p>
          <a:p>
            <a:pPr>
              <a:lnSpc>
                <a:spcPct val="150000"/>
              </a:lnSpc>
            </a:pPr>
            <a:r>
              <a:rPr lang="en-US"/>
              <a:t>Promotes Social Change</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B244F979-83E1-4CB5-A2CE-129307432E81}" type="slidenum">
              <a:rPr lang="en-US"/>
              <a:pPr/>
              <a:t>19</a:t>
            </a:fld>
            <a:endParaRPr lang="en-US"/>
          </a:p>
        </p:txBody>
      </p:sp>
      <p:sp>
        <p:nvSpPr>
          <p:cNvPr id="328707" name="Text Box 3"/>
          <p:cNvSpPr txBox="1">
            <a:spLocks noChangeArrowheads="1"/>
          </p:cNvSpPr>
          <p:nvPr/>
        </p:nvSpPr>
        <p:spPr bwMode="auto">
          <a:xfrm>
            <a:off x="1143000" y="0"/>
            <a:ext cx="7696200" cy="1295400"/>
          </a:xfrm>
          <a:prstGeom prst="rect">
            <a:avLst/>
          </a:prstGeom>
          <a:noFill/>
          <a:ln w="9525" algn="ctr">
            <a:noFill/>
            <a:miter lim="800000"/>
            <a:headEnd type="none" w="sm" len="sm"/>
            <a:tailEnd type="none" w="sm" len="sm"/>
          </a:ln>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Functionalist Perspective</a:t>
            </a:r>
          </a:p>
          <a:p>
            <a:pPr>
              <a:lnSpc>
                <a:spcPct val="70000"/>
              </a:lnSpc>
              <a:spcBef>
                <a:spcPct val="0"/>
              </a:spcBef>
              <a:buClrTx/>
              <a:buSzTx/>
              <a:buFontTx/>
              <a:buNone/>
            </a:pPr>
            <a:r>
              <a:rPr lang="en-US" sz="2400">
                <a:solidFill>
                  <a:srgbClr val="035532"/>
                </a:solidFill>
                <a:effectLst>
                  <a:outerShdw blurRad="38100" dist="38100" dir="2700000" algn="tl">
                    <a:srgbClr val="C0C0C0"/>
                  </a:outerShdw>
                </a:effectLst>
                <a:cs typeface="Times New Roman" pitchFamily="18" charset="0"/>
              </a:rPr>
              <a:t>Can Deviance Be Functional?</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28706">
                                            <p:txEl>
                                              <p:pRg st="0" end="0"/>
                                            </p:txEl>
                                          </p:spTgt>
                                        </p:tgtEl>
                                        <p:attrNameLst>
                                          <p:attrName>style.visibility</p:attrName>
                                        </p:attrNameLst>
                                      </p:cBhvr>
                                      <p:to>
                                        <p:strVal val="visible"/>
                                      </p:to>
                                    </p:set>
                                    <p:animEffect transition="in" filter="fade">
                                      <p:cBhvr>
                                        <p:cTn id="7" dur="1000"/>
                                        <p:tgtEl>
                                          <p:spTgt spid="328706">
                                            <p:txEl>
                                              <p:pRg st="0" end="0"/>
                                            </p:txEl>
                                          </p:spTgt>
                                        </p:tgtEl>
                                      </p:cBhvr>
                                    </p:animEffect>
                                    <p:anim calcmode="lin" valueType="num">
                                      <p:cBhvr>
                                        <p:cTn id="8" dur="1000" fill="hold"/>
                                        <p:tgtEl>
                                          <p:spTgt spid="3287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8706">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28706">
                                            <p:txEl>
                                              <p:pRg st="0" end="0"/>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28706">
                                            <p:txEl>
                                              <p:pRg st="1" end="1"/>
                                            </p:txEl>
                                          </p:spTgt>
                                        </p:tgtEl>
                                        <p:attrNameLst>
                                          <p:attrName>style.visibility</p:attrName>
                                        </p:attrNameLst>
                                      </p:cBhvr>
                                      <p:to>
                                        <p:strVal val="visible"/>
                                      </p:to>
                                    </p:set>
                                    <p:animEffect transition="in" filter="fade">
                                      <p:cBhvr>
                                        <p:cTn id="14" dur="1000"/>
                                        <p:tgtEl>
                                          <p:spTgt spid="328706">
                                            <p:txEl>
                                              <p:pRg st="1" end="1"/>
                                            </p:txEl>
                                          </p:spTgt>
                                        </p:tgtEl>
                                      </p:cBhvr>
                                    </p:animEffect>
                                    <p:anim calcmode="lin" valueType="num">
                                      <p:cBhvr>
                                        <p:cTn id="15" dur="1000" fill="hold"/>
                                        <p:tgtEl>
                                          <p:spTgt spid="32870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8706">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28706">
                                            <p:txEl>
                                              <p:pRg st="1" end="1"/>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28706">
                                            <p:txEl>
                                              <p:pRg st="2" end="2"/>
                                            </p:txEl>
                                          </p:spTgt>
                                        </p:tgtEl>
                                        <p:attrNameLst>
                                          <p:attrName>style.visibility</p:attrName>
                                        </p:attrNameLst>
                                      </p:cBhvr>
                                      <p:to>
                                        <p:strVal val="visible"/>
                                      </p:to>
                                    </p:set>
                                    <p:animEffect transition="in" filter="fade">
                                      <p:cBhvr>
                                        <p:cTn id="21" dur="1000"/>
                                        <p:tgtEl>
                                          <p:spTgt spid="328706">
                                            <p:txEl>
                                              <p:pRg st="2" end="2"/>
                                            </p:txEl>
                                          </p:spTgt>
                                        </p:tgtEl>
                                      </p:cBhvr>
                                    </p:animEffect>
                                    <p:anim calcmode="lin" valueType="num">
                                      <p:cBhvr>
                                        <p:cTn id="22" dur="1000" fill="hold"/>
                                        <p:tgtEl>
                                          <p:spTgt spid="32870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8706">
                                            <p:txEl>
                                              <p:pRg st="2" end="2"/>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28706">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6" grpId="0" build="p" bldLvl="2" autoUpdateAnimBg="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156" name="Picture 4"/>
          <p:cNvPicPr>
            <a:picLocks noGrp="1" noChangeAspect="1" noChangeArrowheads="1"/>
          </p:cNvPicPr>
          <p:nvPr>
            <p:ph/>
          </p:nvPr>
        </p:nvPicPr>
        <p:blipFill>
          <a:blip r:embed="rId3" cstate="print"/>
          <a:stretch>
            <a:fillRect/>
          </a:stretch>
        </p:blipFill>
        <p:spPr>
          <a:xfrm>
            <a:off x="1413984" y="407613"/>
            <a:ext cx="6849431" cy="5353798"/>
          </a:xfrm>
          <a:noFill/>
          <a:ln cap="flat">
            <a:solidFill>
              <a:schemeClr val="bg2"/>
            </a:solidFill>
          </a:ln>
          <a:effectLst>
            <a:outerShdw dist="71842" dir="2700000" algn="ctr" rotWithShape="0">
              <a:schemeClr val="bg2"/>
            </a:outerShdw>
          </a:effectLst>
        </p:spPr>
      </p:pic>
      <p:sp>
        <p:nvSpPr>
          <p:cNvPr id="4" name="Footer Placeholder 2"/>
          <p:cNvSpPr>
            <a:spLocks noGrp="1"/>
          </p:cNvSpPr>
          <p:nvPr>
            <p:ph type="ftr" sz="quarter" idx="10"/>
          </p:nvPr>
        </p:nvSpPr>
        <p:spPr/>
        <p:txBody>
          <a:bodyPr/>
          <a:lstStyle/>
          <a:p>
            <a:r>
              <a:rPr lang="en-US"/>
              <a:t>Copyright © 2010 Pearson Education, Inc. All rights reserved.</a:t>
            </a:r>
          </a:p>
        </p:txBody>
      </p:sp>
      <p:sp>
        <p:nvSpPr>
          <p:cNvPr id="5" name="Slide Number Placeholder 3"/>
          <p:cNvSpPr>
            <a:spLocks noGrp="1"/>
          </p:cNvSpPr>
          <p:nvPr>
            <p:ph type="sldNum" sz="quarter" idx="11"/>
          </p:nvPr>
        </p:nvSpPr>
        <p:spPr/>
        <p:txBody>
          <a:bodyPr/>
          <a:lstStyle/>
          <a:p>
            <a:fld id="{BA4C64B4-8B76-4BB2-A3DD-63F132435B2B}" type="slidenum">
              <a:rPr lang="en-US"/>
              <a:pPr/>
              <a:t>190</a:t>
            </a:fld>
            <a:endParaRPr lang="en-US"/>
          </a:p>
        </p:txBody>
      </p:sp>
      <p:sp>
        <p:nvSpPr>
          <p:cNvPr id="433154" name="Text Box 2"/>
          <p:cNvSpPr txBox="1">
            <a:spLocks noChangeArrowheads="1"/>
          </p:cNvSpPr>
          <p:nvPr/>
        </p:nvSpPr>
        <p:spPr bwMode="auto">
          <a:xfrm rot="-5400000">
            <a:off x="-2071687" y="2300287"/>
            <a:ext cx="6096000" cy="1952625"/>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4000">
                <a:solidFill>
                  <a:srgbClr val="035532"/>
                </a:solidFill>
                <a:effectLst>
                  <a:outerShdw blurRad="38100" dist="38100" dir="2700000" algn="tl">
                    <a:srgbClr val="C0C0C0"/>
                  </a:outerShdw>
                </a:effectLst>
                <a:cs typeface="Times New Roman" pitchFamily="18" charset="0"/>
              </a:rPr>
              <a:t>Race and Ethnic Relations in the United States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withEffect">
                                  <p:stCondLst>
                                    <p:cond delay="0"/>
                                  </p:stCondLst>
                                  <p:childTnLst>
                                    <p:animMotion origin="layout" path="M -0.25 2.24282E-6 L -0.18298 0.05329 C -0.16892 0.06534 -0.14791 0.07206 -0.12604 0.07206 C -0.10104 0.07206 -0.08107 0.06534 -0.06701 0.05329 L -3.33333E-6 2.24282E-6 " pathEditMode="relative" rAng="0" ptsTypes="FffFF">
                                      <p:cBhvr>
                                        <p:cTn id="6" dur="2000" fill="hold"/>
                                        <p:tgtEl>
                                          <p:spTgt spid="433156"/>
                                        </p:tgtEl>
                                        <p:attrNameLst>
                                          <p:attrName>ppt_x</p:attrName>
                                          <p:attrName>ppt_y</p:attrName>
                                        </p:attrNameLst>
                                      </p:cBhvr>
                                      <p:rCtr x="125" y="36"/>
                                    </p:animMotion>
                                  </p:childTnLst>
                                </p:cTn>
                              </p:par>
                              <p:par>
                                <p:cTn id="7" presetID="10" presetClass="entr" presetSubtype="0" fill="hold" nodeType="withEffect">
                                  <p:stCondLst>
                                    <p:cond delay="0"/>
                                  </p:stCondLst>
                                  <p:childTnLst>
                                    <p:set>
                                      <p:cBhvr>
                                        <p:cTn id="8" dur="1" fill="hold">
                                          <p:stCondLst>
                                            <p:cond delay="0"/>
                                          </p:stCondLst>
                                        </p:cTn>
                                        <p:tgtEl>
                                          <p:spTgt spid="433156"/>
                                        </p:tgtEl>
                                        <p:attrNameLst>
                                          <p:attrName>style.visibility</p:attrName>
                                        </p:attrNameLst>
                                      </p:cBhvr>
                                      <p:to>
                                        <p:strVal val="visible"/>
                                      </p:to>
                                    </p:set>
                                    <p:animEffect transition="in" filter="fade">
                                      <p:cBhvr>
                                        <p:cTn id="9" dur="2000"/>
                                        <p:tgtEl>
                                          <p:spTgt spid="433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4962" name="Rectangle 2"/>
          <p:cNvSpPr>
            <a:spLocks noGrp="1" noChangeArrowheads="1"/>
          </p:cNvSpPr>
          <p:nvPr>
            <p:ph type="body" sz="half" idx="1"/>
          </p:nvPr>
        </p:nvSpPr>
        <p:spPr>
          <a:xfrm>
            <a:off x="1066800" y="2057400"/>
            <a:ext cx="7769225" cy="3808413"/>
          </a:xfrm>
          <a:noFill/>
          <a:ln/>
        </p:spPr>
        <p:txBody>
          <a:bodyPr/>
          <a:lstStyle/>
          <a:p>
            <a:pPr>
              <a:lnSpc>
                <a:spcPct val="170000"/>
              </a:lnSpc>
            </a:pPr>
            <a:r>
              <a:rPr lang="en-US"/>
              <a:t>Genocide</a:t>
            </a:r>
          </a:p>
          <a:p>
            <a:pPr>
              <a:lnSpc>
                <a:spcPct val="170000"/>
              </a:lnSpc>
            </a:pPr>
            <a:r>
              <a:rPr lang="en-US"/>
              <a:t>Population Transfer</a:t>
            </a:r>
          </a:p>
          <a:p>
            <a:pPr>
              <a:lnSpc>
                <a:spcPct val="170000"/>
              </a:lnSpc>
            </a:pPr>
            <a:r>
              <a:rPr lang="en-US"/>
              <a:t>Internal Colonialism</a:t>
            </a:r>
          </a:p>
        </p:txBody>
      </p:sp>
      <p:sp>
        <p:nvSpPr>
          <p:cNvPr id="13" name="Footer Placeholder 4"/>
          <p:cNvSpPr>
            <a:spLocks noGrp="1"/>
          </p:cNvSpPr>
          <p:nvPr>
            <p:ph type="ftr" sz="quarter" idx="10"/>
          </p:nvPr>
        </p:nvSpPr>
        <p:spPr/>
        <p:txBody>
          <a:bodyPr/>
          <a:lstStyle/>
          <a:p>
            <a:r>
              <a:rPr lang="en-US"/>
              <a:t>Copyright © 2010 Pearson Education, Inc. All rights reserved.</a:t>
            </a:r>
          </a:p>
        </p:txBody>
      </p:sp>
      <p:sp>
        <p:nvSpPr>
          <p:cNvPr id="14" name="Slide Number Placeholder 5"/>
          <p:cNvSpPr>
            <a:spLocks noGrp="1"/>
          </p:cNvSpPr>
          <p:nvPr>
            <p:ph type="sldNum" sz="quarter" idx="11"/>
          </p:nvPr>
        </p:nvSpPr>
        <p:spPr/>
        <p:txBody>
          <a:bodyPr/>
          <a:lstStyle/>
          <a:p>
            <a:fld id="{B467F1A2-A408-4F8E-B47A-34B19DA95728}" type="slidenum">
              <a:rPr lang="en-US"/>
              <a:pPr/>
              <a:t>191</a:t>
            </a:fld>
            <a:endParaRPr lang="en-US"/>
          </a:p>
        </p:txBody>
      </p:sp>
      <p:sp>
        <p:nvSpPr>
          <p:cNvPr id="424963" name="Text Box 3"/>
          <p:cNvSpPr txBox="1">
            <a:spLocks noChangeArrowheads="1"/>
          </p:cNvSpPr>
          <p:nvPr/>
        </p:nvSpPr>
        <p:spPr bwMode="auto">
          <a:xfrm>
            <a:off x="990600" y="0"/>
            <a:ext cx="78486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Global Patterns of Intergroup Relations</a:t>
            </a:r>
          </a:p>
        </p:txBody>
      </p:sp>
      <p:grpSp>
        <p:nvGrpSpPr>
          <p:cNvPr id="2" name="Group 7"/>
          <p:cNvGrpSpPr>
            <a:grpSpLocks/>
          </p:cNvGrpSpPr>
          <p:nvPr/>
        </p:nvGrpSpPr>
        <p:grpSpPr bwMode="auto">
          <a:xfrm>
            <a:off x="152400" y="2438400"/>
            <a:ext cx="8763000" cy="3508375"/>
            <a:chOff x="96" y="1536"/>
            <a:chExt cx="5520" cy="2210"/>
          </a:xfrm>
        </p:grpSpPr>
        <p:pic>
          <p:nvPicPr>
            <p:cNvPr id="424965" name="Picture 5"/>
            <p:cNvPicPr>
              <a:picLocks noChangeAspect="1" noChangeArrowheads="1"/>
            </p:cNvPicPr>
            <p:nvPr/>
          </p:nvPicPr>
          <p:blipFill>
            <a:blip r:embed="rId3" cstate="print"/>
            <a:srcRect/>
            <a:stretch>
              <a:fillRect/>
            </a:stretch>
          </p:blipFill>
          <p:spPr bwMode="auto">
            <a:xfrm>
              <a:off x="96" y="1536"/>
              <a:ext cx="5520" cy="2210"/>
            </a:xfrm>
            <a:prstGeom prst="rect">
              <a:avLst/>
            </a:prstGeom>
            <a:noFill/>
            <a:ln w="9525" algn="ctr">
              <a:solidFill>
                <a:schemeClr val="bg2"/>
              </a:solidFill>
              <a:miter lim="800000"/>
              <a:headEnd/>
              <a:tailEnd/>
            </a:ln>
            <a:effectLst>
              <a:outerShdw dist="71842" dir="2700000" algn="ctr" rotWithShape="0">
                <a:schemeClr val="bg2"/>
              </a:outerShdw>
            </a:effectLst>
          </p:spPr>
        </p:pic>
        <p:sp>
          <p:nvSpPr>
            <p:cNvPr id="424966" name="Rectangle 6"/>
            <p:cNvSpPr>
              <a:spLocks noChangeArrowheads="1"/>
            </p:cNvSpPr>
            <p:nvPr/>
          </p:nvSpPr>
          <p:spPr bwMode="auto">
            <a:xfrm>
              <a:off x="1104" y="2256"/>
              <a:ext cx="4512" cy="1488"/>
            </a:xfrm>
            <a:prstGeom prst="rect">
              <a:avLst/>
            </a:prstGeom>
            <a:solidFill>
              <a:srgbClr val="FFE3BE"/>
            </a:solidFill>
            <a:ln w="9525">
              <a:noFill/>
              <a:miter lim="800000"/>
              <a:headEnd/>
              <a:tailEnd/>
            </a:ln>
            <a:effectLst/>
          </p:spPr>
          <p:txBody>
            <a:bodyPr wrap="none" anchor="ctr"/>
            <a:lstStyle/>
            <a:p>
              <a:endParaRPr lang="en-US"/>
            </a:p>
          </p:txBody>
        </p:sp>
      </p:grpSp>
      <p:grpSp>
        <p:nvGrpSpPr>
          <p:cNvPr id="3" name="Group 11"/>
          <p:cNvGrpSpPr>
            <a:grpSpLocks/>
          </p:cNvGrpSpPr>
          <p:nvPr/>
        </p:nvGrpSpPr>
        <p:grpSpPr bwMode="auto">
          <a:xfrm>
            <a:off x="152400" y="2438400"/>
            <a:ext cx="8763000" cy="3508375"/>
            <a:chOff x="192" y="1632"/>
            <a:chExt cx="5520" cy="2210"/>
          </a:xfrm>
        </p:grpSpPr>
        <p:pic>
          <p:nvPicPr>
            <p:cNvPr id="424969" name="Picture 9"/>
            <p:cNvPicPr>
              <a:picLocks noChangeAspect="1" noChangeArrowheads="1"/>
            </p:cNvPicPr>
            <p:nvPr/>
          </p:nvPicPr>
          <p:blipFill>
            <a:blip r:embed="rId3" cstate="print"/>
            <a:srcRect/>
            <a:stretch>
              <a:fillRect/>
            </a:stretch>
          </p:blipFill>
          <p:spPr bwMode="auto">
            <a:xfrm>
              <a:off x="192" y="1632"/>
              <a:ext cx="5520" cy="2210"/>
            </a:xfrm>
            <a:prstGeom prst="rect">
              <a:avLst/>
            </a:prstGeom>
            <a:noFill/>
            <a:ln w="9525" algn="ctr">
              <a:solidFill>
                <a:schemeClr val="bg2"/>
              </a:solidFill>
              <a:miter lim="800000"/>
              <a:headEnd/>
              <a:tailEnd/>
            </a:ln>
            <a:effectLst>
              <a:outerShdw dist="71842" dir="2700000" algn="ctr" rotWithShape="0">
                <a:schemeClr val="bg2"/>
              </a:outerShdw>
            </a:effectLst>
          </p:spPr>
        </p:pic>
        <p:sp>
          <p:nvSpPr>
            <p:cNvPr id="424970" name="Rectangle 10"/>
            <p:cNvSpPr>
              <a:spLocks noChangeArrowheads="1"/>
            </p:cNvSpPr>
            <p:nvPr/>
          </p:nvSpPr>
          <p:spPr bwMode="auto">
            <a:xfrm>
              <a:off x="2112" y="2352"/>
              <a:ext cx="3600" cy="1488"/>
            </a:xfrm>
            <a:prstGeom prst="rect">
              <a:avLst/>
            </a:prstGeom>
            <a:solidFill>
              <a:srgbClr val="FFE3BE"/>
            </a:solidFill>
            <a:ln w="9525">
              <a:noFill/>
              <a:miter lim="800000"/>
              <a:headEnd/>
              <a:tailEnd/>
            </a:ln>
            <a:effectLst/>
          </p:spPr>
          <p:txBody>
            <a:bodyPr wrap="none" anchor="ctr"/>
            <a:lstStyle/>
            <a:p>
              <a:endParaRPr lang="en-US"/>
            </a:p>
          </p:txBody>
        </p:sp>
      </p:grpSp>
      <p:grpSp>
        <p:nvGrpSpPr>
          <p:cNvPr id="4" name="Group 15"/>
          <p:cNvGrpSpPr>
            <a:grpSpLocks/>
          </p:cNvGrpSpPr>
          <p:nvPr/>
        </p:nvGrpSpPr>
        <p:grpSpPr bwMode="auto">
          <a:xfrm>
            <a:off x="152400" y="2438400"/>
            <a:ext cx="8763000" cy="3508375"/>
            <a:chOff x="288" y="1728"/>
            <a:chExt cx="5520" cy="2210"/>
          </a:xfrm>
        </p:grpSpPr>
        <p:pic>
          <p:nvPicPr>
            <p:cNvPr id="424973" name="Picture 13"/>
            <p:cNvPicPr>
              <a:picLocks noChangeAspect="1" noChangeArrowheads="1"/>
            </p:cNvPicPr>
            <p:nvPr/>
          </p:nvPicPr>
          <p:blipFill>
            <a:blip r:embed="rId3" cstate="print"/>
            <a:srcRect/>
            <a:stretch>
              <a:fillRect/>
            </a:stretch>
          </p:blipFill>
          <p:spPr bwMode="auto">
            <a:xfrm>
              <a:off x="288" y="1728"/>
              <a:ext cx="5520" cy="2210"/>
            </a:xfrm>
            <a:prstGeom prst="rect">
              <a:avLst/>
            </a:prstGeom>
            <a:noFill/>
            <a:ln w="9525" algn="ctr">
              <a:solidFill>
                <a:schemeClr val="bg2"/>
              </a:solidFill>
              <a:miter lim="800000"/>
              <a:headEnd/>
              <a:tailEnd/>
            </a:ln>
            <a:effectLst>
              <a:outerShdw dist="71842" dir="2700000" algn="ctr" rotWithShape="0">
                <a:schemeClr val="bg2"/>
              </a:outerShdw>
            </a:effectLst>
          </p:spPr>
        </p:pic>
        <p:sp>
          <p:nvSpPr>
            <p:cNvPr id="424974" name="Rectangle 14"/>
            <p:cNvSpPr>
              <a:spLocks noChangeArrowheads="1"/>
            </p:cNvSpPr>
            <p:nvPr/>
          </p:nvSpPr>
          <p:spPr bwMode="auto">
            <a:xfrm>
              <a:off x="3024" y="2448"/>
              <a:ext cx="2784" cy="1488"/>
            </a:xfrm>
            <a:prstGeom prst="rect">
              <a:avLst/>
            </a:prstGeom>
            <a:solidFill>
              <a:srgbClr val="FFE3BE"/>
            </a:solidFill>
            <a:ln w="9525">
              <a:noFill/>
              <a:miter lim="800000"/>
              <a:headEnd/>
              <a:tailEnd/>
            </a:ln>
            <a:effectLst/>
          </p:spPr>
          <p:txBody>
            <a:bodyPr wrap="none" anchor="ctr"/>
            <a:lstStyle/>
            <a:p>
              <a:endParaRPr lang="en-US"/>
            </a:p>
          </p:txBody>
        </p:sp>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24962">
                                            <p:txEl>
                                              <p:pRg st="0" end="0"/>
                                            </p:txEl>
                                          </p:spTgt>
                                        </p:tgtEl>
                                        <p:attrNameLst>
                                          <p:attrName>style.visibility</p:attrName>
                                        </p:attrNameLst>
                                      </p:cBhvr>
                                      <p:to>
                                        <p:strVal val="visible"/>
                                      </p:to>
                                    </p:set>
                                    <p:animEffect transition="in" filter="slide(fromLeft)">
                                      <p:cBhvr>
                                        <p:cTn id="7" dur="500"/>
                                        <p:tgtEl>
                                          <p:spTgt spid="424962">
                                            <p:txEl>
                                              <p:pRg st="0" end="0"/>
                                            </p:txEl>
                                          </p:spTgt>
                                        </p:tgtEl>
                                      </p:cBhvr>
                                    </p:animEffect>
                                  </p:childTnLst>
                                  <p:subTnLst>
                                    <p:animClr>
                                      <p:cBhvr override="childStyle">
                                        <p:cTn dur="1" fill="hold" display="0" masterRel="nextClick" afterEffect="1"/>
                                        <p:tgtEl>
                                          <p:spTgt spid="424962">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24962">
                                            <p:txEl>
                                              <p:pRg st="1" end="1"/>
                                            </p:txEl>
                                          </p:spTgt>
                                        </p:tgtEl>
                                        <p:attrNameLst>
                                          <p:attrName>style.visibility</p:attrName>
                                        </p:attrNameLst>
                                      </p:cBhvr>
                                      <p:to>
                                        <p:strVal val="visible"/>
                                      </p:to>
                                    </p:set>
                                    <p:animEffect transition="in" filter="slide(fromLeft)">
                                      <p:cBhvr>
                                        <p:cTn id="17" dur="500"/>
                                        <p:tgtEl>
                                          <p:spTgt spid="424962">
                                            <p:txEl>
                                              <p:pRg st="1" end="1"/>
                                            </p:txEl>
                                          </p:spTgt>
                                        </p:tgtEl>
                                      </p:cBhvr>
                                    </p:animEffect>
                                  </p:childTnLst>
                                  <p:subTnLst>
                                    <p:animClr>
                                      <p:cBhvr override="childStyle">
                                        <p:cTn dur="1" fill="hold" display="0" masterRel="nextClick" afterEffect="1"/>
                                        <p:tgtEl>
                                          <p:spTgt spid="424962">
                                            <p:txEl>
                                              <p:pRg st="1" end="1"/>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424962">
                                            <p:txEl>
                                              <p:pRg st="2" end="2"/>
                                            </p:txEl>
                                          </p:spTgt>
                                        </p:tgtEl>
                                        <p:attrNameLst>
                                          <p:attrName>style.visibility</p:attrName>
                                        </p:attrNameLst>
                                      </p:cBhvr>
                                      <p:to>
                                        <p:strVal val="visible"/>
                                      </p:to>
                                    </p:set>
                                    <p:animEffect transition="in" filter="slide(fromLeft)">
                                      <p:cBhvr>
                                        <p:cTn id="27" dur="500"/>
                                        <p:tgtEl>
                                          <p:spTgt spid="424962">
                                            <p:txEl>
                                              <p:pRg st="2" end="2"/>
                                            </p:txEl>
                                          </p:spTgt>
                                        </p:tgtEl>
                                      </p:cBhvr>
                                    </p:animEffect>
                                  </p:childTnLst>
                                  <p:subTnLst>
                                    <p:animClr>
                                      <p:cBhvr override="childStyle">
                                        <p:cTn dur="1" fill="hold" display="0" masterRel="nextClick" afterEffect="1"/>
                                        <p:tgtEl>
                                          <p:spTgt spid="424962">
                                            <p:txEl>
                                              <p:pRg st="2" end="2"/>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2" grpId="0" build="p" bldLvl="2" autoUpdateAnimBg="0"/>
    </p:bldLst>
  </p:timing>
</p:sld>
</file>

<file path=ppt/slides/slide1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7010" name="Rectangle 2"/>
          <p:cNvSpPr>
            <a:spLocks noGrp="1" noChangeArrowheads="1"/>
          </p:cNvSpPr>
          <p:nvPr>
            <p:ph type="body" sz="half" idx="1"/>
          </p:nvPr>
        </p:nvSpPr>
        <p:spPr>
          <a:xfrm>
            <a:off x="1066800" y="2057400"/>
            <a:ext cx="7769225" cy="3884613"/>
          </a:xfrm>
          <a:noFill/>
          <a:ln/>
        </p:spPr>
        <p:txBody>
          <a:bodyPr/>
          <a:lstStyle/>
          <a:p>
            <a:pPr>
              <a:lnSpc>
                <a:spcPct val="190000"/>
              </a:lnSpc>
            </a:pPr>
            <a:r>
              <a:rPr lang="en-US"/>
              <a:t>Segregation</a:t>
            </a:r>
          </a:p>
          <a:p>
            <a:pPr>
              <a:lnSpc>
                <a:spcPct val="190000"/>
              </a:lnSpc>
            </a:pPr>
            <a:r>
              <a:rPr lang="en-US"/>
              <a:t>Assimilation</a:t>
            </a:r>
          </a:p>
          <a:p>
            <a:pPr>
              <a:lnSpc>
                <a:spcPct val="190000"/>
              </a:lnSpc>
            </a:pPr>
            <a:r>
              <a:rPr lang="en-US"/>
              <a:t>Multiculturalism (Pluralism)</a:t>
            </a:r>
          </a:p>
        </p:txBody>
      </p:sp>
      <p:sp>
        <p:nvSpPr>
          <p:cNvPr id="11" name="Footer Placeholder 4"/>
          <p:cNvSpPr>
            <a:spLocks noGrp="1"/>
          </p:cNvSpPr>
          <p:nvPr>
            <p:ph type="ftr" sz="quarter" idx="10"/>
          </p:nvPr>
        </p:nvSpPr>
        <p:spPr/>
        <p:txBody>
          <a:bodyPr/>
          <a:lstStyle/>
          <a:p>
            <a:r>
              <a:rPr lang="en-US"/>
              <a:t>Copyright © 2010 Pearson Education, Inc. All rights reserved.</a:t>
            </a:r>
          </a:p>
        </p:txBody>
      </p:sp>
      <p:sp>
        <p:nvSpPr>
          <p:cNvPr id="12" name="Slide Number Placeholder 5"/>
          <p:cNvSpPr>
            <a:spLocks noGrp="1"/>
          </p:cNvSpPr>
          <p:nvPr>
            <p:ph type="sldNum" sz="quarter" idx="11"/>
          </p:nvPr>
        </p:nvSpPr>
        <p:spPr/>
        <p:txBody>
          <a:bodyPr/>
          <a:lstStyle/>
          <a:p>
            <a:fld id="{171F6601-5296-4A61-9D3D-259DCC6F399A}" type="slidenum">
              <a:rPr lang="en-US"/>
              <a:pPr/>
              <a:t>192</a:t>
            </a:fld>
            <a:endParaRPr lang="en-US"/>
          </a:p>
        </p:txBody>
      </p:sp>
      <p:sp>
        <p:nvSpPr>
          <p:cNvPr id="427011" name="Text Box 3"/>
          <p:cNvSpPr txBox="1">
            <a:spLocks noChangeArrowheads="1"/>
          </p:cNvSpPr>
          <p:nvPr/>
        </p:nvSpPr>
        <p:spPr bwMode="auto">
          <a:xfrm>
            <a:off x="990600" y="0"/>
            <a:ext cx="78486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Global Patterns of Intergroup Relations</a:t>
            </a:r>
          </a:p>
        </p:txBody>
      </p:sp>
      <p:grpSp>
        <p:nvGrpSpPr>
          <p:cNvPr id="2" name="Group 7"/>
          <p:cNvGrpSpPr>
            <a:grpSpLocks/>
          </p:cNvGrpSpPr>
          <p:nvPr/>
        </p:nvGrpSpPr>
        <p:grpSpPr bwMode="auto">
          <a:xfrm>
            <a:off x="152400" y="2438400"/>
            <a:ext cx="8763000" cy="3508375"/>
            <a:chOff x="96" y="1536"/>
            <a:chExt cx="5520" cy="2210"/>
          </a:xfrm>
        </p:grpSpPr>
        <p:pic>
          <p:nvPicPr>
            <p:cNvPr id="427013" name="Picture 5"/>
            <p:cNvPicPr>
              <a:picLocks noChangeAspect="1" noChangeArrowheads="1"/>
            </p:cNvPicPr>
            <p:nvPr/>
          </p:nvPicPr>
          <p:blipFill>
            <a:blip r:embed="rId3" cstate="print"/>
            <a:srcRect/>
            <a:stretch>
              <a:fillRect/>
            </a:stretch>
          </p:blipFill>
          <p:spPr bwMode="auto">
            <a:xfrm>
              <a:off x="96" y="1536"/>
              <a:ext cx="5520" cy="2210"/>
            </a:xfrm>
            <a:prstGeom prst="rect">
              <a:avLst/>
            </a:prstGeom>
            <a:noFill/>
            <a:ln w="9525" algn="ctr">
              <a:solidFill>
                <a:schemeClr val="bg2"/>
              </a:solidFill>
              <a:miter lim="800000"/>
              <a:headEnd/>
              <a:tailEnd/>
            </a:ln>
            <a:effectLst>
              <a:outerShdw dist="71842" dir="2700000" algn="ctr" rotWithShape="0">
                <a:schemeClr val="bg2"/>
              </a:outerShdw>
            </a:effectLst>
          </p:spPr>
        </p:pic>
        <p:sp>
          <p:nvSpPr>
            <p:cNvPr id="427014" name="Rectangle 6"/>
            <p:cNvSpPr>
              <a:spLocks noChangeArrowheads="1"/>
            </p:cNvSpPr>
            <p:nvPr/>
          </p:nvSpPr>
          <p:spPr bwMode="auto">
            <a:xfrm>
              <a:off x="3744" y="2256"/>
              <a:ext cx="1872" cy="1488"/>
            </a:xfrm>
            <a:prstGeom prst="rect">
              <a:avLst/>
            </a:prstGeom>
            <a:solidFill>
              <a:srgbClr val="FFE3BE"/>
            </a:solidFill>
            <a:ln w="9525">
              <a:noFill/>
              <a:miter lim="800000"/>
              <a:headEnd/>
              <a:tailEnd/>
            </a:ln>
            <a:effectLst/>
          </p:spPr>
          <p:txBody>
            <a:bodyPr wrap="none" anchor="ctr"/>
            <a:lstStyle/>
            <a:p>
              <a:endParaRPr lang="en-US"/>
            </a:p>
          </p:txBody>
        </p:sp>
      </p:grpSp>
      <p:grpSp>
        <p:nvGrpSpPr>
          <p:cNvPr id="3" name="Group 11"/>
          <p:cNvGrpSpPr>
            <a:grpSpLocks/>
          </p:cNvGrpSpPr>
          <p:nvPr/>
        </p:nvGrpSpPr>
        <p:grpSpPr bwMode="auto">
          <a:xfrm>
            <a:off x="152400" y="2438400"/>
            <a:ext cx="8763000" cy="3508375"/>
            <a:chOff x="192" y="1632"/>
            <a:chExt cx="5520" cy="2210"/>
          </a:xfrm>
        </p:grpSpPr>
        <p:pic>
          <p:nvPicPr>
            <p:cNvPr id="427017" name="Picture 9"/>
            <p:cNvPicPr>
              <a:picLocks noChangeAspect="1" noChangeArrowheads="1"/>
            </p:cNvPicPr>
            <p:nvPr/>
          </p:nvPicPr>
          <p:blipFill>
            <a:blip r:embed="rId3" cstate="print"/>
            <a:srcRect/>
            <a:stretch>
              <a:fillRect/>
            </a:stretch>
          </p:blipFill>
          <p:spPr bwMode="auto">
            <a:xfrm>
              <a:off x="192" y="1632"/>
              <a:ext cx="5520" cy="2210"/>
            </a:xfrm>
            <a:prstGeom prst="rect">
              <a:avLst/>
            </a:prstGeom>
            <a:noFill/>
            <a:ln w="9525" algn="ctr">
              <a:solidFill>
                <a:schemeClr val="bg2"/>
              </a:solidFill>
              <a:miter lim="800000"/>
              <a:headEnd/>
              <a:tailEnd/>
            </a:ln>
            <a:effectLst>
              <a:outerShdw dist="71842" dir="2700000" algn="ctr" rotWithShape="0">
                <a:schemeClr val="bg2"/>
              </a:outerShdw>
            </a:effectLst>
          </p:spPr>
        </p:pic>
        <p:sp>
          <p:nvSpPr>
            <p:cNvPr id="427018" name="Rectangle 10"/>
            <p:cNvSpPr>
              <a:spLocks noChangeArrowheads="1"/>
            </p:cNvSpPr>
            <p:nvPr/>
          </p:nvSpPr>
          <p:spPr bwMode="auto">
            <a:xfrm>
              <a:off x="4704" y="2352"/>
              <a:ext cx="1008" cy="1488"/>
            </a:xfrm>
            <a:prstGeom prst="rect">
              <a:avLst/>
            </a:prstGeom>
            <a:solidFill>
              <a:srgbClr val="FFE3BE"/>
            </a:solidFill>
            <a:ln w="9525">
              <a:noFill/>
              <a:miter lim="800000"/>
              <a:headEnd/>
              <a:tailEnd/>
            </a:ln>
            <a:effectLst/>
          </p:spPr>
          <p:txBody>
            <a:bodyPr wrap="none" anchor="ctr"/>
            <a:lstStyle/>
            <a:p>
              <a:endParaRPr lang="en-US"/>
            </a:p>
          </p:txBody>
        </p:sp>
      </p:grpSp>
      <p:pic>
        <p:nvPicPr>
          <p:cNvPr id="427021" name="Picture 13"/>
          <p:cNvPicPr>
            <a:picLocks noChangeAspect="1" noChangeArrowheads="1"/>
          </p:cNvPicPr>
          <p:nvPr/>
        </p:nvPicPr>
        <p:blipFill>
          <a:blip r:embed="rId3" cstate="print"/>
          <a:srcRect/>
          <a:stretch>
            <a:fillRect/>
          </a:stretch>
        </p:blipFill>
        <p:spPr bwMode="auto">
          <a:xfrm>
            <a:off x="152400" y="2438400"/>
            <a:ext cx="8763000" cy="3508375"/>
          </a:xfrm>
          <a:prstGeom prst="rect">
            <a:avLst/>
          </a:prstGeom>
          <a:noFill/>
          <a:ln w="9525" algn="ctr">
            <a:solidFill>
              <a:schemeClr val="bg2"/>
            </a:solidFill>
            <a:miter lim="800000"/>
            <a:headEnd/>
            <a:tailEnd/>
          </a:ln>
          <a:effectLst>
            <a:outerShdw dist="71842"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27010">
                                            <p:txEl>
                                              <p:pRg st="0" end="0"/>
                                            </p:txEl>
                                          </p:spTgt>
                                        </p:tgtEl>
                                        <p:attrNameLst>
                                          <p:attrName>style.visibility</p:attrName>
                                        </p:attrNameLst>
                                      </p:cBhvr>
                                      <p:to>
                                        <p:strVal val="visible"/>
                                      </p:to>
                                    </p:set>
                                    <p:animEffect transition="in" filter="slide(fromLeft)">
                                      <p:cBhvr>
                                        <p:cTn id="7" dur="500"/>
                                        <p:tgtEl>
                                          <p:spTgt spid="427010">
                                            <p:txEl>
                                              <p:pRg st="0" end="0"/>
                                            </p:txEl>
                                          </p:spTgt>
                                        </p:tgtEl>
                                      </p:cBhvr>
                                    </p:animEffect>
                                  </p:childTnLst>
                                  <p:subTnLst>
                                    <p:animClr>
                                      <p:cBhvr override="childStyle">
                                        <p:cTn dur="1" fill="hold" display="0" masterRel="nextClick" afterEffect="1"/>
                                        <p:tgtEl>
                                          <p:spTgt spid="427010">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27010">
                                            <p:txEl>
                                              <p:pRg st="1" end="1"/>
                                            </p:txEl>
                                          </p:spTgt>
                                        </p:tgtEl>
                                        <p:attrNameLst>
                                          <p:attrName>style.visibility</p:attrName>
                                        </p:attrNameLst>
                                      </p:cBhvr>
                                      <p:to>
                                        <p:strVal val="visible"/>
                                      </p:to>
                                    </p:set>
                                    <p:animEffect transition="in" filter="slide(fromLeft)">
                                      <p:cBhvr>
                                        <p:cTn id="17" dur="500"/>
                                        <p:tgtEl>
                                          <p:spTgt spid="427010">
                                            <p:txEl>
                                              <p:pRg st="1" end="1"/>
                                            </p:txEl>
                                          </p:spTgt>
                                        </p:tgtEl>
                                      </p:cBhvr>
                                    </p:animEffect>
                                  </p:childTnLst>
                                  <p:subTnLst>
                                    <p:animClr>
                                      <p:cBhvr override="childStyle">
                                        <p:cTn dur="1" fill="hold" display="0" masterRel="nextClick" afterEffect="1"/>
                                        <p:tgtEl>
                                          <p:spTgt spid="427010">
                                            <p:txEl>
                                              <p:pRg st="1" end="1"/>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427010">
                                            <p:txEl>
                                              <p:pRg st="2" end="2"/>
                                            </p:txEl>
                                          </p:spTgt>
                                        </p:tgtEl>
                                        <p:attrNameLst>
                                          <p:attrName>style.visibility</p:attrName>
                                        </p:attrNameLst>
                                      </p:cBhvr>
                                      <p:to>
                                        <p:strVal val="visible"/>
                                      </p:to>
                                    </p:set>
                                    <p:animEffect transition="in" filter="slide(fromLeft)">
                                      <p:cBhvr>
                                        <p:cTn id="27" dur="500"/>
                                        <p:tgtEl>
                                          <p:spTgt spid="427010">
                                            <p:txEl>
                                              <p:pRg st="2" end="2"/>
                                            </p:txEl>
                                          </p:spTgt>
                                        </p:tgtEl>
                                      </p:cBhvr>
                                    </p:animEffect>
                                  </p:childTnLst>
                                  <p:subTnLst>
                                    <p:animClr>
                                      <p:cBhvr override="childStyle">
                                        <p:cTn dur="1" fill="hold" display="0" masterRel="nextClick" afterEffect="1"/>
                                        <p:tgtEl>
                                          <p:spTgt spid="427010">
                                            <p:txEl>
                                              <p:pRg st="2" end="2"/>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7021"/>
                                        </p:tgtEl>
                                        <p:attrNameLst>
                                          <p:attrName>style.visibility</p:attrName>
                                        </p:attrNameLst>
                                      </p:cBhvr>
                                      <p:to>
                                        <p:strVal val="visible"/>
                                      </p:to>
                                    </p:set>
                                    <p:animEffect transition="in" filter="fade">
                                      <p:cBhvr>
                                        <p:cTn id="32" dur="2000"/>
                                        <p:tgtEl>
                                          <p:spTgt spid="427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0" grpId="0" build="p" bldLvl="2"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 2010 Pearson Education, Inc. All rights reserved.</a:t>
            </a:r>
          </a:p>
        </p:txBody>
      </p:sp>
      <p:sp>
        <p:nvSpPr>
          <p:cNvPr id="6" name="Slide Number Placeholder 5"/>
          <p:cNvSpPr>
            <a:spLocks noGrp="1"/>
          </p:cNvSpPr>
          <p:nvPr>
            <p:ph type="sldNum" sz="quarter" idx="12"/>
          </p:nvPr>
        </p:nvSpPr>
        <p:spPr/>
        <p:txBody>
          <a:bodyPr/>
          <a:lstStyle/>
          <a:p>
            <a:fld id="{87E04C0D-F0AE-44F9-B123-537912C46B1C}" type="slidenum">
              <a:rPr lang="en-US"/>
              <a:pPr/>
              <a:t>193</a:t>
            </a:fld>
            <a:endParaRPr lang="en-US"/>
          </a:p>
        </p:txBody>
      </p:sp>
      <p:pic>
        <p:nvPicPr>
          <p:cNvPr id="431111" name="Picture 7"/>
          <p:cNvPicPr>
            <a:picLocks noGrp="1" noChangeAspect="1" noChangeArrowheads="1"/>
          </p:cNvPicPr>
          <p:nvPr>
            <p:ph sz="quarter" idx="1"/>
          </p:nvPr>
        </p:nvPicPr>
        <p:blipFill>
          <a:blip r:embed="rId3" cstate="print"/>
          <a:srcRect/>
          <a:stretch>
            <a:fillRect/>
          </a:stretch>
        </p:blipFill>
        <p:spPr>
          <a:xfrm>
            <a:off x="3575050" y="152400"/>
            <a:ext cx="4959350" cy="6400800"/>
          </a:xfrm>
          <a:noFill/>
          <a:ln cap="flat">
            <a:solidFill>
              <a:schemeClr val="bg2"/>
            </a:solidFill>
          </a:ln>
          <a:effectLst>
            <a:outerShdw dist="71842" dir="2700000" algn="ctr" rotWithShape="0">
              <a:schemeClr val="bg2"/>
            </a:outerShdw>
          </a:effectLst>
        </p:spPr>
      </p:pic>
      <p:pic>
        <p:nvPicPr>
          <p:cNvPr id="431113" name="Picture 9"/>
          <p:cNvPicPr>
            <a:picLocks noGrp="1" noChangeAspect="1" noChangeArrowheads="1"/>
          </p:cNvPicPr>
          <p:nvPr>
            <p:ph sz="quarter" idx="2"/>
          </p:nvPr>
        </p:nvPicPr>
        <p:blipFill>
          <a:blip r:embed="rId4" cstate="print"/>
          <a:srcRect/>
          <a:stretch>
            <a:fillRect/>
          </a:stretch>
        </p:blipFill>
        <p:spPr>
          <a:xfrm>
            <a:off x="1676400" y="1371600"/>
            <a:ext cx="2809875" cy="2981325"/>
          </a:xfrm>
          <a:noFill/>
          <a:ln cap="flat">
            <a:solidFill>
              <a:schemeClr val="bg2"/>
            </a:solidFill>
          </a:ln>
          <a:effectLst>
            <a:outerShdw dist="71842" dir="2700000" algn="ctr" rotWithShape="0">
              <a:schemeClr val="bg2"/>
            </a:outerShdw>
          </a:effectLst>
        </p:spPr>
      </p:pic>
      <p:sp>
        <p:nvSpPr>
          <p:cNvPr id="431107" name="Text Box 3"/>
          <p:cNvSpPr txBox="1">
            <a:spLocks noChangeArrowheads="1"/>
          </p:cNvSpPr>
          <p:nvPr/>
        </p:nvSpPr>
        <p:spPr bwMode="auto">
          <a:xfrm rot="-5400000">
            <a:off x="-2185987" y="2185987"/>
            <a:ext cx="6324600" cy="1952625"/>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4000">
                <a:solidFill>
                  <a:srgbClr val="035532"/>
                </a:solidFill>
                <a:effectLst>
                  <a:outerShdw blurRad="38100" dist="38100" dir="2700000" algn="tl">
                    <a:srgbClr val="C0C0C0"/>
                  </a:outerShdw>
                </a:effectLst>
                <a:cs typeface="Times New Roman" pitchFamily="18" charset="0"/>
              </a:rPr>
              <a:t>Race and Ethnic Relations in the United States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0.47865 0.58318 L 8.33333E-7 2.08526E-6 " pathEditMode="relative" rAng="0" ptsTypes="AA">
                                      <p:cBhvr>
                                        <p:cTn id="6" dur="2000" fill="hold"/>
                                        <p:tgtEl>
                                          <p:spTgt spid="431113"/>
                                        </p:tgtEl>
                                        <p:attrNameLst>
                                          <p:attrName>ppt_x</p:attrName>
                                          <p:attrName>ppt_y</p:attrName>
                                        </p:attrNameLst>
                                      </p:cBhvr>
                                      <p:rCtr x="239" y="-292"/>
                                    </p:animMotion>
                                  </p:childTnLst>
                                </p:cTn>
                              </p:par>
                              <p:par>
                                <p:cTn id="7" presetID="10" presetClass="entr" presetSubtype="0" fill="hold" nodeType="withEffect">
                                  <p:stCondLst>
                                    <p:cond delay="0"/>
                                  </p:stCondLst>
                                  <p:childTnLst>
                                    <p:set>
                                      <p:cBhvr>
                                        <p:cTn id="8" dur="1" fill="hold">
                                          <p:stCondLst>
                                            <p:cond delay="0"/>
                                          </p:stCondLst>
                                        </p:cTn>
                                        <p:tgtEl>
                                          <p:spTgt spid="431113"/>
                                        </p:tgtEl>
                                        <p:attrNameLst>
                                          <p:attrName>style.visibility</p:attrName>
                                        </p:attrNameLst>
                                      </p:cBhvr>
                                      <p:to>
                                        <p:strVal val="visible"/>
                                      </p:to>
                                    </p:set>
                                    <p:animEffect transition="in" filter="fade">
                                      <p:cBhvr>
                                        <p:cTn id="9" dur="2000"/>
                                        <p:tgtEl>
                                          <p:spTgt spid="431113"/>
                                        </p:tgtEl>
                                      </p:cBhvr>
                                    </p:animEffect>
                                  </p:childTnLst>
                                </p:cTn>
                              </p:par>
                              <p:par>
                                <p:cTn id="10" presetID="44" presetClass="path" presetSubtype="0" accel="50000" decel="50000" fill="hold" nodeType="withEffect">
                                  <p:stCondLst>
                                    <p:cond delay="0"/>
                                  </p:stCondLst>
                                  <p:childTnLst>
                                    <p:animMotion origin="layout" path="M 0.0 0.0  L 0.067 -0.05338  C 0.081 -0.06539  0.102 -0.07207  0.124 -0.07207  C 0.149 -0.07207  0.169 -0.06539  0.183 -0.05338  L 0.25 0.0  E" pathEditMode="fixed" ptsTypes="">
                                      <p:cBhvr>
                                        <p:cTn id="11" dur="2000" spd="-100000" fill="hold"/>
                                        <p:tgtEl>
                                          <p:spTgt spid="431111"/>
                                        </p:tgtEl>
                                        <p:attrNameLst>
                                          <p:attrName>ppt_x</p:attrName>
                                          <p:attrName>ppt_y</p:attrName>
                                        </p:attrNameLst>
                                      </p:cBhvr>
                                    </p:animMotion>
                                  </p:childTnLst>
                                </p:cTn>
                              </p:par>
                              <p:par>
                                <p:cTn id="12" presetID="10" presetClass="entr" presetSubtype="0" fill="hold" nodeType="withEffect">
                                  <p:stCondLst>
                                    <p:cond delay="0"/>
                                  </p:stCondLst>
                                  <p:childTnLst>
                                    <p:set>
                                      <p:cBhvr>
                                        <p:cTn id="13" dur="1" fill="hold">
                                          <p:stCondLst>
                                            <p:cond delay="0"/>
                                          </p:stCondLst>
                                        </p:cTn>
                                        <p:tgtEl>
                                          <p:spTgt spid="431111"/>
                                        </p:tgtEl>
                                        <p:attrNameLst>
                                          <p:attrName>style.visibility</p:attrName>
                                        </p:attrNameLst>
                                      </p:cBhvr>
                                      <p:to>
                                        <p:strVal val="visible"/>
                                      </p:to>
                                    </p:set>
                                    <p:animEffect transition="in" filter="fade">
                                      <p:cBhvr>
                                        <p:cTn id="14" dur="2000"/>
                                        <p:tgtEl>
                                          <p:spTgt spid="431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156" name="Picture 4"/>
          <p:cNvPicPr>
            <a:picLocks noGrp="1" noChangeAspect="1" noChangeArrowheads="1"/>
          </p:cNvPicPr>
          <p:nvPr>
            <p:ph/>
          </p:nvPr>
        </p:nvPicPr>
        <p:blipFill>
          <a:blip r:embed="rId3" cstate="print"/>
          <a:stretch>
            <a:fillRect/>
          </a:stretch>
        </p:blipFill>
        <p:spPr>
          <a:xfrm>
            <a:off x="1413984" y="407613"/>
            <a:ext cx="6849431" cy="5353798"/>
          </a:xfrm>
          <a:noFill/>
          <a:ln cap="flat">
            <a:solidFill>
              <a:schemeClr val="bg2"/>
            </a:solidFill>
          </a:ln>
          <a:effectLst>
            <a:outerShdw dist="71842" dir="2700000" algn="ctr" rotWithShape="0">
              <a:schemeClr val="bg2"/>
            </a:outerShdw>
          </a:effectLst>
        </p:spPr>
      </p:pic>
      <p:sp>
        <p:nvSpPr>
          <p:cNvPr id="4" name="Footer Placeholder 2"/>
          <p:cNvSpPr>
            <a:spLocks noGrp="1"/>
          </p:cNvSpPr>
          <p:nvPr>
            <p:ph type="ftr" sz="quarter" idx="10"/>
          </p:nvPr>
        </p:nvSpPr>
        <p:spPr/>
        <p:txBody>
          <a:bodyPr/>
          <a:lstStyle/>
          <a:p>
            <a:r>
              <a:rPr lang="en-US"/>
              <a:t>Copyright © 2010 Pearson Education, Inc. All rights reserved.</a:t>
            </a:r>
          </a:p>
        </p:txBody>
      </p:sp>
      <p:sp>
        <p:nvSpPr>
          <p:cNvPr id="5" name="Slide Number Placeholder 3"/>
          <p:cNvSpPr>
            <a:spLocks noGrp="1"/>
          </p:cNvSpPr>
          <p:nvPr>
            <p:ph type="sldNum" sz="quarter" idx="11"/>
          </p:nvPr>
        </p:nvSpPr>
        <p:spPr/>
        <p:txBody>
          <a:bodyPr/>
          <a:lstStyle/>
          <a:p>
            <a:fld id="{BA4C64B4-8B76-4BB2-A3DD-63F132435B2B}" type="slidenum">
              <a:rPr lang="en-US"/>
              <a:pPr/>
              <a:t>194</a:t>
            </a:fld>
            <a:endParaRPr lang="en-US"/>
          </a:p>
        </p:txBody>
      </p:sp>
      <p:sp>
        <p:nvSpPr>
          <p:cNvPr id="433154" name="Text Box 2"/>
          <p:cNvSpPr txBox="1">
            <a:spLocks noChangeArrowheads="1"/>
          </p:cNvSpPr>
          <p:nvPr/>
        </p:nvSpPr>
        <p:spPr bwMode="auto">
          <a:xfrm rot="-5400000">
            <a:off x="-2071687" y="2300287"/>
            <a:ext cx="6096000" cy="1952625"/>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4000">
                <a:solidFill>
                  <a:srgbClr val="035532"/>
                </a:solidFill>
                <a:effectLst>
                  <a:outerShdw blurRad="38100" dist="38100" dir="2700000" algn="tl">
                    <a:srgbClr val="C0C0C0"/>
                  </a:outerShdw>
                </a:effectLst>
                <a:cs typeface="Times New Roman" pitchFamily="18" charset="0"/>
              </a:rPr>
              <a:t>Race and Ethnic Relations in the United States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withEffect">
                                  <p:stCondLst>
                                    <p:cond delay="0"/>
                                  </p:stCondLst>
                                  <p:childTnLst>
                                    <p:animMotion origin="layout" path="M -0.25 2.24282E-6 L -0.18298 0.05329 C -0.16892 0.06534 -0.14791 0.07206 -0.12604 0.07206 C -0.10104 0.07206 -0.08107 0.06534 -0.06701 0.05329 L -3.33333E-6 2.24282E-6 " pathEditMode="relative" rAng="0" ptsTypes="FffFF">
                                      <p:cBhvr>
                                        <p:cTn id="6" dur="2000" fill="hold"/>
                                        <p:tgtEl>
                                          <p:spTgt spid="433156"/>
                                        </p:tgtEl>
                                        <p:attrNameLst>
                                          <p:attrName>ppt_x</p:attrName>
                                          <p:attrName>ppt_y</p:attrName>
                                        </p:attrNameLst>
                                      </p:cBhvr>
                                      <p:rCtr x="125" y="36"/>
                                    </p:animMotion>
                                  </p:childTnLst>
                                </p:cTn>
                              </p:par>
                              <p:par>
                                <p:cTn id="7" presetID="10" presetClass="entr" presetSubtype="0" fill="hold" nodeType="withEffect">
                                  <p:stCondLst>
                                    <p:cond delay="0"/>
                                  </p:stCondLst>
                                  <p:childTnLst>
                                    <p:set>
                                      <p:cBhvr>
                                        <p:cTn id="8" dur="1" fill="hold">
                                          <p:stCondLst>
                                            <p:cond delay="0"/>
                                          </p:stCondLst>
                                        </p:cTn>
                                        <p:tgtEl>
                                          <p:spTgt spid="433156"/>
                                        </p:tgtEl>
                                        <p:attrNameLst>
                                          <p:attrName>style.visibility</p:attrName>
                                        </p:attrNameLst>
                                      </p:cBhvr>
                                      <p:to>
                                        <p:strVal val="visible"/>
                                      </p:to>
                                    </p:set>
                                    <p:animEffect transition="in" filter="fade">
                                      <p:cBhvr>
                                        <p:cTn id="9" dur="2000"/>
                                        <p:tgtEl>
                                          <p:spTgt spid="433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European Americans</a:t>
            </a:r>
          </a:p>
        </p:txBody>
      </p:sp>
      <p:sp>
        <p:nvSpPr>
          <p:cNvPr id="215042" name="Slide Number Placeholder 5"/>
          <p:cNvSpPr>
            <a:spLocks noGrp="1"/>
          </p:cNvSpPr>
          <p:nvPr>
            <p:ph type="sldNum" sz="quarter" idx="12"/>
          </p:nvPr>
        </p:nvSpPr>
        <p:spPr/>
        <p:txBody>
          <a:bodyPr/>
          <a:lstStyle/>
          <a:p>
            <a:pPr>
              <a:defRPr/>
            </a:pPr>
            <a:fld id="{BDD52503-4B71-410E-A57D-0D975C676E55}" type="slidenum">
              <a:rPr lang="en-US"/>
              <a:pPr>
                <a:defRPr/>
              </a:pPr>
              <a:t>195</a:t>
            </a:fld>
            <a:endParaRPr lang="en-US"/>
          </a:p>
        </p:txBody>
      </p:sp>
      <p:sp>
        <p:nvSpPr>
          <p:cNvPr id="23555" name="Rectangle 3"/>
          <p:cNvSpPr>
            <a:spLocks noGrp="1" noChangeArrowheads="1"/>
          </p:cNvSpPr>
          <p:nvPr>
            <p:ph sz="quarter" idx="1"/>
          </p:nvPr>
        </p:nvSpPr>
        <p:spPr/>
        <p:txBody>
          <a:bodyPr/>
          <a:lstStyle/>
          <a:p>
            <a:r>
              <a:rPr lang="en-US" smtClean="0"/>
              <a:t>Nations founder’s include only those from England (WASPs)</a:t>
            </a:r>
          </a:p>
          <a:p>
            <a:pPr lvl="1"/>
            <a:r>
              <a:rPr lang="en-US" smtClean="0"/>
              <a:t>	white Anglo-Saxon Protestants </a:t>
            </a:r>
          </a:p>
          <a:p>
            <a:pPr lvl="1"/>
            <a:endParaRPr lang="en-US" smtClean="0"/>
          </a:p>
          <a:p>
            <a:r>
              <a:rPr lang="en-US" smtClean="0"/>
              <a:t>Other “white” Europeans are inferior </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Native Americans </a:t>
            </a:r>
          </a:p>
        </p:txBody>
      </p:sp>
      <p:sp>
        <p:nvSpPr>
          <p:cNvPr id="225282" name="Slide Number Placeholder 5"/>
          <p:cNvSpPr>
            <a:spLocks noGrp="1"/>
          </p:cNvSpPr>
          <p:nvPr>
            <p:ph type="sldNum" sz="quarter" idx="12"/>
          </p:nvPr>
        </p:nvSpPr>
        <p:spPr/>
        <p:txBody>
          <a:bodyPr/>
          <a:lstStyle/>
          <a:p>
            <a:pPr>
              <a:defRPr/>
            </a:pPr>
            <a:fld id="{2E07E9FB-0EDF-4ED9-B7D0-535B809F7A1C}" type="slidenum">
              <a:rPr lang="en-US" altLang="en-US"/>
              <a:pPr>
                <a:defRPr/>
              </a:pPr>
              <a:t>196</a:t>
            </a:fld>
            <a:endParaRPr lang="en-US" altLang="en-US"/>
          </a:p>
        </p:txBody>
      </p:sp>
      <p:sp>
        <p:nvSpPr>
          <p:cNvPr id="33795" name="Rectangle 3"/>
          <p:cNvSpPr>
            <a:spLocks noGrp="1" noChangeArrowheads="1"/>
          </p:cNvSpPr>
          <p:nvPr>
            <p:ph sz="quarter" idx="1"/>
          </p:nvPr>
        </p:nvSpPr>
        <p:spPr/>
        <p:txBody>
          <a:bodyPr/>
          <a:lstStyle/>
          <a:p>
            <a:r>
              <a:rPr lang="en-US" smtClean="0"/>
              <a:t>Diversity of groups</a:t>
            </a:r>
          </a:p>
          <a:p>
            <a:pPr lvl="1"/>
            <a:r>
              <a:rPr lang="en-US" smtClean="0"/>
              <a:t>Variety of cultures and languages </a:t>
            </a:r>
          </a:p>
          <a:p>
            <a:r>
              <a:rPr lang="en-US" smtClean="0"/>
              <a:t>From treaties to genocide and population transfer </a:t>
            </a:r>
          </a:p>
          <a:p>
            <a:pPr lvl="1"/>
            <a:r>
              <a:rPr lang="en-US" smtClean="0"/>
              <a:t>Standing in the way of expansion</a:t>
            </a:r>
          </a:p>
          <a:p>
            <a:pPr lvl="1"/>
            <a:r>
              <a:rPr lang="en-US" smtClean="0"/>
              <a:t>Reservations </a:t>
            </a:r>
          </a:p>
          <a:p>
            <a:r>
              <a:rPr lang="en-US" smtClean="0"/>
              <a:t>The invisible minority and self determination </a:t>
            </a:r>
          </a:p>
          <a:p>
            <a:pPr lvl="1"/>
            <a:r>
              <a:rPr lang="en-US" smtClean="0"/>
              <a:t>Poverty, unemployment, suicide, and alcoholism </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7490" name="Rectangle 2"/>
          <p:cNvSpPr>
            <a:spLocks noGrp="1" noChangeArrowheads="1"/>
          </p:cNvSpPr>
          <p:nvPr>
            <p:ph type="body" sz="half" idx="1"/>
          </p:nvPr>
        </p:nvSpPr>
        <p:spPr>
          <a:xfrm>
            <a:off x="1066800" y="2057400"/>
            <a:ext cx="6705600" cy="4343400"/>
          </a:xfrm>
          <a:noFill/>
          <a:ln/>
        </p:spPr>
        <p:txBody>
          <a:bodyPr/>
          <a:lstStyle/>
          <a:p>
            <a:r>
              <a:rPr lang="en-US"/>
              <a:t>The Struggle for Civil Rights</a:t>
            </a:r>
          </a:p>
          <a:p>
            <a:r>
              <a:rPr lang="en-US"/>
              <a:t>Rising Expectations and Civil Strife</a:t>
            </a:r>
          </a:p>
          <a:p>
            <a:r>
              <a:rPr lang="en-US"/>
              <a:t>Continued Gains</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B6F8FA5F-BBF2-43F6-A11F-B1BF08944FEF}" type="slidenum">
              <a:rPr lang="en-US"/>
              <a:pPr/>
              <a:t>197</a:t>
            </a:fld>
            <a:endParaRPr lang="en-US"/>
          </a:p>
        </p:txBody>
      </p:sp>
      <p:sp>
        <p:nvSpPr>
          <p:cNvPr id="447491" name="Text Box 3"/>
          <p:cNvSpPr txBox="1">
            <a:spLocks noChangeArrowheads="1"/>
          </p:cNvSpPr>
          <p:nvPr/>
        </p:nvSpPr>
        <p:spPr bwMode="auto">
          <a:xfrm>
            <a:off x="990600" y="0"/>
            <a:ext cx="78486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4800">
                <a:solidFill>
                  <a:srgbClr val="035532"/>
                </a:solidFill>
                <a:effectLst>
                  <a:outerShdw blurRad="38100" dist="38100" dir="2700000" algn="tl">
                    <a:srgbClr val="C0C0C0"/>
                  </a:outerShdw>
                </a:effectLst>
                <a:cs typeface="Times New Roman" pitchFamily="18" charset="0"/>
              </a:rPr>
              <a:t>Race and Ethnic Relations in the United States </a:t>
            </a:r>
            <a:r>
              <a:rPr lang="en-US" sz="2800">
                <a:solidFill>
                  <a:srgbClr val="035532"/>
                </a:solidFill>
                <a:effectLst>
                  <a:outerShdw blurRad="38100" dist="38100" dir="2700000" algn="tl">
                    <a:srgbClr val="C0C0C0"/>
                  </a:outerShdw>
                </a:effectLst>
                <a:cs typeface="Times New Roman" pitchFamily="18" charset="0"/>
              </a:rPr>
              <a:t>African-Americans</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47490">
                                            <p:txEl>
                                              <p:pRg st="0" end="0"/>
                                            </p:txEl>
                                          </p:spTgt>
                                        </p:tgtEl>
                                        <p:attrNameLst>
                                          <p:attrName>style.visibility</p:attrName>
                                        </p:attrNameLst>
                                      </p:cBhvr>
                                      <p:to>
                                        <p:strVal val="visible"/>
                                      </p:to>
                                    </p:set>
                                    <p:animEffect transition="in" filter="slide(fromLeft)">
                                      <p:cBhvr>
                                        <p:cTn id="7" dur="500"/>
                                        <p:tgtEl>
                                          <p:spTgt spid="447490">
                                            <p:txEl>
                                              <p:pRg st="0" end="0"/>
                                            </p:txEl>
                                          </p:spTgt>
                                        </p:tgtEl>
                                      </p:cBhvr>
                                    </p:animEffect>
                                  </p:childTnLst>
                                  <p:subTnLst>
                                    <p:animClr>
                                      <p:cBhvr override="childStyle">
                                        <p:cTn dur="1" fill="hold" display="0" masterRel="nextClick" afterEffect="1"/>
                                        <p:tgtEl>
                                          <p:spTgt spid="447490">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47490">
                                            <p:txEl>
                                              <p:pRg st="1" end="1"/>
                                            </p:txEl>
                                          </p:spTgt>
                                        </p:tgtEl>
                                        <p:attrNameLst>
                                          <p:attrName>style.visibility</p:attrName>
                                        </p:attrNameLst>
                                      </p:cBhvr>
                                      <p:to>
                                        <p:strVal val="visible"/>
                                      </p:to>
                                    </p:set>
                                    <p:animEffect transition="in" filter="slide(fromLeft)">
                                      <p:cBhvr>
                                        <p:cTn id="12" dur="500"/>
                                        <p:tgtEl>
                                          <p:spTgt spid="447490">
                                            <p:txEl>
                                              <p:pRg st="1" end="1"/>
                                            </p:txEl>
                                          </p:spTgt>
                                        </p:tgtEl>
                                      </p:cBhvr>
                                    </p:animEffect>
                                  </p:childTnLst>
                                  <p:subTnLst>
                                    <p:animClr>
                                      <p:cBhvr override="childStyle">
                                        <p:cTn dur="1" fill="hold" display="0" masterRel="nextClick" afterEffect="1"/>
                                        <p:tgtEl>
                                          <p:spTgt spid="447490">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47490">
                                            <p:txEl>
                                              <p:pRg st="2" end="2"/>
                                            </p:txEl>
                                          </p:spTgt>
                                        </p:tgtEl>
                                        <p:attrNameLst>
                                          <p:attrName>style.visibility</p:attrName>
                                        </p:attrNameLst>
                                      </p:cBhvr>
                                      <p:to>
                                        <p:strVal val="visible"/>
                                      </p:to>
                                    </p:set>
                                    <p:animEffect transition="in" filter="slide(fromLeft)">
                                      <p:cBhvr>
                                        <p:cTn id="17" dur="500"/>
                                        <p:tgtEl>
                                          <p:spTgt spid="447490">
                                            <p:txEl>
                                              <p:pRg st="2" end="2"/>
                                            </p:txEl>
                                          </p:spTgt>
                                        </p:tgtEl>
                                      </p:cBhvr>
                                    </p:animEffect>
                                  </p:childTnLst>
                                  <p:subTnLst>
                                    <p:animClr>
                                      <p:cBhvr override="childStyle">
                                        <p:cTn dur="1" fill="hold" display="0" masterRel="nextClick" afterEffect="1"/>
                                        <p:tgtEl>
                                          <p:spTgt spid="447490">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build="p" bldLvl="2" autoUpdateAnimBg="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Latinos </a:t>
            </a:r>
          </a:p>
        </p:txBody>
      </p:sp>
      <p:sp>
        <p:nvSpPr>
          <p:cNvPr id="217090" name="Slide Number Placeholder 5"/>
          <p:cNvSpPr>
            <a:spLocks noGrp="1"/>
          </p:cNvSpPr>
          <p:nvPr>
            <p:ph type="sldNum" sz="quarter" idx="12"/>
          </p:nvPr>
        </p:nvSpPr>
        <p:spPr/>
        <p:txBody>
          <a:bodyPr/>
          <a:lstStyle/>
          <a:p>
            <a:pPr>
              <a:defRPr/>
            </a:pPr>
            <a:fld id="{DF303FAB-78B5-4F05-B6EB-C751584A628D}" type="slidenum">
              <a:rPr lang="en-US"/>
              <a:pPr>
                <a:defRPr/>
              </a:pPr>
              <a:t>198</a:t>
            </a:fld>
            <a:endParaRPr lang="en-US"/>
          </a:p>
        </p:txBody>
      </p:sp>
      <p:sp>
        <p:nvSpPr>
          <p:cNvPr id="25603" name="Rectangle 3"/>
          <p:cNvSpPr>
            <a:spLocks noGrp="1" noChangeArrowheads="1"/>
          </p:cNvSpPr>
          <p:nvPr>
            <p:ph sz="quarter" idx="1"/>
          </p:nvPr>
        </p:nvSpPr>
        <p:spPr/>
        <p:txBody>
          <a:bodyPr/>
          <a:lstStyle/>
          <a:p>
            <a:r>
              <a:rPr lang="en-US" sz="2700" smtClean="0"/>
              <a:t>Numbers origins, location</a:t>
            </a:r>
          </a:p>
          <a:p>
            <a:pPr lvl="1"/>
            <a:r>
              <a:rPr lang="en-US" sz="2200" smtClean="0"/>
              <a:t>Largest minority group in the United States</a:t>
            </a:r>
          </a:p>
          <a:p>
            <a:r>
              <a:rPr lang="en-US" sz="2700" smtClean="0"/>
              <a:t>Spanish language</a:t>
            </a:r>
          </a:p>
          <a:p>
            <a:pPr lvl="1"/>
            <a:r>
              <a:rPr lang="en-US" sz="2200" smtClean="0"/>
              <a:t>U.S. has become one of the largest Spanish-speaking nations in the world </a:t>
            </a:r>
          </a:p>
          <a:p>
            <a:r>
              <a:rPr lang="en-US" sz="2700" smtClean="0"/>
              <a:t>Diversity </a:t>
            </a:r>
          </a:p>
          <a:p>
            <a:pPr lvl="1"/>
            <a:r>
              <a:rPr lang="en-US" sz="2200" smtClean="0"/>
              <a:t>Country of origin is highly significant </a:t>
            </a:r>
          </a:p>
          <a:p>
            <a:r>
              <a:rPr lang="en-US" sz="2700" smtClean="0"/>
              <a:t>Comparative conditions </a:t>
            </a:r>
          </a:p>
          <a:p>
            <a:pPr lvl="1"/>
            <a:r>
              <a:rPr lang="en-US" sz="2200" smtClean="0"/>
              <a:t>Well being and education </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smtClean="0">
                <a:solidFill>
                  <a:srgbClr val="0F78A0"/>
                </a:solidFill>
                <a:effectLst>
                  <a:outerShdw blurRad="38100" dist="38100" dir="2700000" algn="tl">
                    <a:srgbClr val="000000"/>
                  </a:outerShdw>
                </a:effectLst>
                <a:latin typeface="Arial Black" pitchFamily="34" charset="0"/>
              </a:rPr>
              <a:t>African Americans</a:t>
            </a:r>
            <a:endParaRPr/>
          </a:p>
        </p:txBody>
      </p:sp>
      <p:sp>
        <p:nvSpPr>
          <p:cNvPr id="22532" name="Footer Placeholder 1"/>
          <p:cNvSpPr>
            <a:spLocks noGrp="1"/>
          </p:cNvSpPr>
          <p:nvPr>
            <p:ph type="ftr" sz="quarter" idx="11"/>
          </p:nvPr>
        </p:nvSpPr>
        <p:spPr bwMode="auto">
          <a:ln>
            <a:miter lim="800000"/>
            <a:headEnd/>
            <a:tailEnd/>
          </a:ln>
        </p:spPr>
        <p:txBody>
          <a:bodyPr/>
          <a:lstStyle/>
          <a:p>
            <a:pPr>
              <a:defRPr/>
            </a:pPr>
            <a:r>
              <a:t>Copyright © Allyn &amp; Bacon 2009</a:t>
            </a:r>
          </a:p>
        </p:txBody>
      </p:sp>
      <p:sp>
        <p:nvSpPr>
          <p:cNvPr id="3" name="Slide Number Placeholder 2"/>
          <p:cNvSpPr>
            <a:spLocks noGrp="1"/>
          </p:cNvSpPr>
          <p:nvPr>
            <p:ph type="sldNum" sz="quarter" idx="12"/>
          </p:nvPr>
        </p:nvSpPr>
        <p:spPr/>
        <p:txBody>
          <a:bodyPr/>
          <a:lstStyle/>
          <a:p>
            <a:pPr>
              <a:defRPr/>
            </a:pPr>
            <a:fld id="{50823EFF-1118-497A-BD08-019A3EF41530}" type="slidenum">
              <a:rPr smtClean="0"/>
              <a:pPr>
                <a:defRPr/>
              </a:pPr>
              <a:t>199</a:t>
            </a:fld>
            <a:endParaRPr/>
          </a:p>
        </p:txBody>
      </p:sp>
      <p:sp>
        <p:nvSpPr>
          <p:cNvPr id="135171" name="Content Placeholder 4"/>
          <p:cNvSpPr>
            <a:spLocks noGrp="1"/>
          </p:cNvSpPr>
          <p:nvPr>
            <p:ph sz="quarter" idx="1"/>
          </p:nvPr>
        </p:nvSpPr>
        <p:spPr/>
        <p:txBody>
          <a:bodyPr/>
          <a:lstStyle/>
          <a:p>
            <a:r>
              <a:rPr lang="en-US" sz="2600" smtClean="0">
                <a:latin typeface="Times New Roman" pitchFamily="18" charset="0"/>
              </a:rPr>
              <a:t>After slavery was abolished, the Southern states passed legislation to segregate blacks and whites</a:t>
            </a:r>
          </a:p>
          <a:p>
            <a:r>
              <a:rPr lang="en-US" sz="2600" smtClean="0">
                <a:latin typeface="Times New Roman" pitchFamily="18" charset="0"/>
              </a:rPr>
              <a:t>1964- Civil Rights Act (eliminated discrimination based on race) </a:t>
            </a:r>
          </a:p>
          <a:p>
            <a:r>
              <a:rPr lang="en-US" sz="2600" smtClean="0">
                <a:latin typeface="Times New Roman" pitchFamily="18" charset="0"/>
              </a:rPr>
              <a:t>1965 – Watts Riots –caused by “Rising Expectations”</a:t>
            </a:r>
          </a:p>
          <a:p>
            <a:r>
              <a:rPr lang="en-US" sz="2600" smtClean="0">
                <a:latin typeface="Times New Roman" pitchFamily="18" charset="0"/>
              </a:rPr>
              <a:t>1968-Second Civil Rights Act passed</a:t>
            </a:r>
          </a:p>
          <a:p>
            <a:r>
              <a:rPr lang="en-US" sz="2600" smtClean="0">
                <a:latin typeface="Times New Roman" pitchFamily="18" charset="0"/>
              </a:rPr>
              <a:t>Remarkable gains have been made in politics, education, and jobs</a:t>
            </a:r>
          </a:p>
          <a:p>
            <a:r>
              <a:rPr lang="en-US" sz="2600" smtClean="0">
                <a:latin typeface="Times New Roman" pitchFamily="18" charset="0"/>
              </a:rPr>
              <a:t>Half of all African American families make more than $35,000 per year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smtClean="0"/>
              <a:t>Deviance </a:t>
            </a:r>
          </a:p>
        </p:txBody>
      </p:sp>
      <p:sp>
        <p:nvSpPr>
          <p:cNvPr id="23556"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a:spcBef>
                <a:spcPct val="0"/>
              </a:spcBef>
              <a:defRPr/>
            </a:pPr>
            <a:fld id="{858FBE5B-A7B3-4A63-B310-BE877BC55632}" type="slidenum">
              <a:rPr smtClean="0"/>
              <a:pPr>
                <a:spcBef>
                  <a:spcPct val="0"/>
                </a:spcBef>
                <a:defRPr/>
              </a:pPr>
              <a:t>2</a:t>
            </a:fld>
            <a:endParaRPr smtClean="0"/>
          </a:p>
        </p:txBody>
      </p:sp>
      <p:sp>
        <p:nvSpPr>
          <p:cNvPr id="3075" name="Rectangle 3"/>
          <p:cNvSpPr>
            <a:spLocks noGrp="1" noChangeArrowheads="1"/>
          </p:cNvSpPr>
          <p:nvPr>
            <p:ph sz="quarter" idx="1"/>
          </p:nvPr>
        </p:nvSpPr>
        <p:spPr/>
        <p:txBody>
          <a:bodyPr/>
          <a:lstStyle/>
          <a:p>
            <a:pPr eaLnBrk="1" hangingPunct="1"/>
            <a:r>
              <a:rPr lang="en-US" smtClean="0"/>
              <a:t>Sociologically – any violation of norms (but we know that what is considered deviant to some is not to others) </a:t>
            </a:r>
          </a:p>
          <a:p>
            <a:pPr lvl="1" eaLnBrk="1" hangingPunct="1"/>
            <a:r>
              <a:rPr lang="en-US" smtClean="0"/>
              <a:t>Sociologists search outside the individual</a:t>
            </a:r>
          </a:p>
          <a:p>
            <a:pPr lvl="2" eaLnBrk="1" hangingPunct="1"/>
            <a:r>
              <a:rPr lang="en-US" smtClean="0"/>
              <a:t>Crime is a violation of norms written into law, and each society has its own laws against certain types of behavior</a:t>
            </a:r>
          </a:p>
          <a:p>
            <a:pPr lvl="2" eaLnBrk="1" hangingPunct="1"/>
            <a:r>
              <a:rPr lang="en-US" smtClean="0"/>
              <a:t>Social influences-such as socialization, group membership may influence some people to break norms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0754" name="Rectangle 2"/>
          <p:cNvSpPr>
            <a:spLocks noGrp="1" noChangeArrowheads="1"/>
          </p:cNvSpPr>
          <p:nvPr>
            <p:ph type="body" sz="half" idx="1"/>
          </p:nvPr>
        </p:nvSpPr>
        <p:spPr>
          <a:xfrm>
            <a:off x="1143000" y="1905000"/>
            <a:ext cx="6705600" cy="4343400"/>
          </a:xfrm>
          <a:noFill/>
          <a:ln/>
        </p:spPr>
        <p:txBody>
          <a:bodyPr/>
          <a:lstStyle/>
          <a:p>
            <a:pPr>
              <a:lnSpc>
                <a:spcPct val="180000"/>
              </a:lnSpc>
            </a:pPr>
            <a:r>
              <a:rPr lang="en-US" dirty="0"/>
              <a:t>Cultural Goals</a:t>
            </a:r>
          </a:p>
          <a:p>
            <a:pPr>
              <a:lnSpc>
                <a:spcPct val="180000"/>
              </a:lnSpc>
            </a:pPr>
            <a:r>
              <a:rPr lang="en-US" dirty="0"/>
              <a:t>Institutional Means</a:t>
            </a:r>
          </a:p>
          <a:p>
            <a:pPr>
              <a:lnSpc>
                <a:spcPct val="180000"/>
              </a:lnSpc>
            </a:pPr>
            <a:r>
              <a:rPr lang="en-US" dirty="0"/>
              <a:t>Strain Leads to </a:t>
            </a:r>
            <a:r>
              <a:rPr lang="en-US" u="sng" dirty="0">
                <a:solidFill>
                  <a:srgbClr val="FF0000"/>
                </a:solidFill>
              </a:rPr>
              <a:t>Anomie</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9E9679C2-3C14-4C0E-858C-A967B6FFEC88}" type="slidenum">
              <a:rPr lang="en-US"/>
              <a:pPr/>
              <a:t>20</a:t>
            </a:fld>
            <a:endParaRPr lang="en-US"/>
          </a:p>
        </p:txBody>
      </p:sp>
      <p:sp>
        <p:nvSpPr>
          <p:cNvPr id="330755" name="Text Box 3"/>
          <p:cNvSpPr txBox="1">
            <a:spLocks noChangeArrowheads="1"/>
          </p:cNvSpPr>
          <p:nvPr/>
        </p:nvSpPr>
        <p:spPr bwMode="auto">
          <a:xfrm>
            <a:off x="1143000" y="0"/>
            <a:ext cx="7696200" cy="1295400"/>
          </a:xfrm>
          <a:prstGeom prst="rect">
            <a:avLst/>
          </a:prstGeom>
          <a:noFill/>
          <a:ln w="9525" algn="ctr">
            <a:noFill/>
            <a:miter lim="800000"/>
            <a:headEnd type="none" w="sm" len="sm"/>
            <a:tailEnd type="none" w="sm" len="sm"/>
          </a:ln>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Functionalist Perspective</a:t>
            </a:r>
          </a:p>
          <a:p>
            <a:pPr>
              <a:lnSpc>
                <a:spcPct val="70000"/>
              </a:lnSpc>
              <a:spcBef>
                <a:spcPct val="0"/>
              </a:spcBef>
              <a:buClrTx/>
              <a:buSzTx/>
              <a:buFontTx/>
              <a:buNone/>
            </a:pPr>
            <a:r>
              <a:rPr lang="en-US" sz="2400">
                <a:solidFill>
                  <a:srgbClr val="035532"/>
                </a:solidFill>
                <a:effectLst>
                  <a:outerShdw blurRad="38100" dist="38100" dir="2700000" algn="tl">
                    <a:srgbClr val="C0C0C0"/>
                  </a:outerShdw>
                </a:effectLst>
                <a:cs typeface="Times New Roman" pitchFamily="18" charset="0"/>
              </a:rPr>
              <a:t>Strain Theory</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30754">
                                            <p:txEl>
                                              <p:pRg st="0" end="0"/>
                                            </p:txEl>
                                          </p:spTgt>
                                        </p:tgtEl>
                                        <p:attrNameLst>
                                          <p:attrName>style.visibility</p:attrName>
                                        </p:attrNameLst>
                                      </p:cBhvr>
                                      <p:to>
                                        <p:strVal val="visible"/>
                                      </p:to>
                                    </p:set>
                                    <p:animEffect transition="in" filter="fade">
                                      <p:cBhvr>
                                        <p:cTn id="7" dur="1000"/>
                                        <p:tgtEl>
                                          <p:spTgt spid="330754">
                                            <p:txEl>
                                              <p:pRg st="0" end="0"/>
                                            </p:txEl>
                                          </p:spTgt>
                                        </p:tgtEl>
                                      </p:cBhvr>
                                    </p:animEffect>
                                    <p:anim calcmode="lin" valueType="num">
                                      <p:cBhvr>
                                        <p:cTn id="8" dur="1000" fill="hold"/>
                                        <p:tgtEl>
                                          <p:spTgt spid="3307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0754">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30754">
                                            <p:txEl>
                                              <p:pRg st="0" end="0"/>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30754">
                                            <p:txEl>
                                              <p:pRg st="1" end="1"/>
                                            </p:txEl>
                                          </p:spTgt>
                                        </p:tgtEl>
                                        <p:attrNameLst>
                                          <p:attrName>style.visibility</p:attrName>
                                        </p:attrNameLst>
                                      </p:cBhvr>
                                      <p:to>
                                        <p:strVal val="visible"/>
                                      </p:to>
                                    </p:set>
                                    <p:animEffect transition="in" filter="fade">
                                      <p:cBhvr>
                                        <p:cTn id="14" dur="1000"/>
                                        <p:tgtEl>
                                          <p:spTgt spid="330754">
                                            <p:txEl>
                                              <p:pRg st="1" end="1"/>
                                            </p:txEl>
                                          </p:spTgt>
                                        </p:tgtEl>
                                      </p:cBhvr>
                                    </p:animEffect>
                                    <p:anim calcmode="lin" valueType="num">
                                      <p:cBhvr>
                                        <p:cTn id="15" dur="1000" fill="hold"/>
                                        <p:tgtEl>
                                          <p:spTgt spid="33075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0754">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30754">
                                            <p:txEl>
                                              <p:pRg st="1" end="1"/>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30754">
                                            <p:txEl>
                                              <p:pRg st="2" end="2"/>
                                            </p:txEl>
                                          </p:spTgt>
                                        </p:tgtEl>
                                        <p:attrNameLst>
                                          <p:attrName>style.visibility</p:attrName>
                                        </p:attrNameLst>
                                      </p:cBhvr>
                                      <p:to>
                                        <p:strVal val="visible"/>
                                      </p:to>
                                    </p:set>
                                    <p:animEffect transition="in" filter="fade">
                                      <p:cBhvr>
                                        <p:cTn id="21" dur="1000"/>
                                        <p:tgtEl>
                                          <p:spTgt spid="330754">
                                            <p:txEl>
                                              <p:pRg st="2" end="2"/>
                                            </p:txEl>
                                          </p:spTgt>
                                        </p:tgtEl>
                                      </p:cBhvr>
                                    </p:animEffect>
                                    <p:anim calcmode="lin" valueType="num">
                                      <p:cBhvr>
                                        <p:cTn id="22" dur="1000" fill="hold"/>
                                        <p:tgtEl>
                                          <p:spTgt spid="33075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0754">
                                            <p:txEl>
                                              <p:pRg st="2" end="2"/>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30754">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build="p" bldLvl="2" autoUpdateAnimBg="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US" sz="4000" smtClean="0"/>
              <a:t>Affirmative action</a:t>
            </a:r>
            <a:br>
              <a:rPr lang="en-US" sz="4000" smtClean="0"/>
            </a:br>
            <a:endParaRPr lang="en-US" sz="4000" smtClean="0"/>
          </a:p>
        </p:txBody>
      </p:sp>
      <p:sp>
        <p:nvSpPr>
          <p:cNvPr id="6" name="Slide Number Placeholder 5"/>
          <p:cNvSpPr>
            <a:spLocks noGrp="1"/>
          </p:cNvSpPr>
          <p:nvPr>
            <p:ph type="sldNum" sz="quarter" idx="12"/>
          </p:nvPr>
        </p:nvSpPr>
        <p:spPr/>
        <p:txBody>
          <a:bodyPr/>
          <a:lstStyle/>
          <a:p>
            <a:pPr>
              <a:defRPr/>
            </a:pPr>
            <a:fld id="{ECBF6926-36FD-48A6-9A52-3B9365901A60}" type="slidenum">
              <a:rPr lang="en-US"/>
              <a:pPr>
                <a:defRPr/>
              </a:pPr>
              <a:t>200</a:t>
            </a:fld>
            <a:endParaRPr lang="en-US"/>
          </a:p>
        </p:txBody>
      </p:sp>
      <p:sp>
        <p:nvSpPr>
          <p:cNvPr id="43011" name="Rectangle 3"/>
          <p:cNvSpPr>
            <a:spLocks noGrp="1" noChangeArrowheads="1"/>
          </p:cNvSpPr>
          <p:nvPr>
            <p:ph sz="quarter" idx="1"/>
          </p:nvPr>
        </p:nvSpPr>
        <p:spPr/>
        <p:txBody>
          <a:bodyPr/>
          <a:lstStyle/>
          <a:p>
            <a:r>
              <a:rPr lang="en-US" smtClean="0"/>
              <a:t>Liberals argue that this policy is the most direct way in which to level the playing field of economic opportunity </a:t>
            </a:r>
          </a:p>
          <a:p>
            <a:endParaRPr lang="en-US" smtClean="0"/>
          </a:p>
          <a:p>
            <a:r>
              <a:rPr lang="en-US" smtClean="0"/>
              <a:t>Conservatives believe that it will lead to reverse discrimination </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Sex and Age</a:t>
            </a:r>
          </a:p>
        </p:txBody>
      </p:sp>
      <p:sp>
        <p:nvSpPr>
          <p:cNvPr id="5123" name="Rectangle 3"/>
          <p:cNvSpPr>
            <a:spLocks noGrp="1" noChangeArrowheads="1"/>
          </p:cNvSpPr>
          <p:nvPr>
            <p:ph idx="1"/>
          </p:nvPr>
        </p:nvSpPr>
        <p:spPr/>
        <p:txBody>
          <a:bodyPr/>
          <a:lstStyle/>
          <a:p>
            <a:pPr eaLnBrk="1" hangingPunct="1"/>
            <a:r>
              <a:rPr lang="en-US" smtClean="0"/>
              <a:t>Master Statuses </a:t>
            </a:r>
          </a:p>
          <a:p>
            <a:pPr eaLnBrk="1" hangingPunct="1"/>
            <a:endParaRPr lang="en-US" smtClean="0"/>
          </a:p>
          <a:p>
            <a:pPr lvl="1" eaLnBrk="1" hangingPunct="1"/>
            <a:r>
              <a:rPr lang="en-US" smtClean="0"/>
              <a:t>Significant differences in peoples lives</a:t>
            </a:r>
          </a:p>
          <a:p>
            <a:pPr lvl="1" eaLnBrk="1" hangingPunct="1"/>
            <a:endParaRPr lang="en-US" smtClean="0"/>
          </a:p>
          <a:p>
            <a:pPr lvl="1" eaLnBrk="1" hangingPunct="1"/>
            <a:r>
              <a:rPr lang="en-US" smtClean="0"/>
              <a:t>Cuts across all aspects of social life </a:t>
            </a:r>
          </a:p>
        </p:txBody>
      </p:sp>
      <p:sp>
        <p:nvSpPr>
          <p:cNvPr id="237570" name="Slide Number Placeholder 5"/>
          <p:cNvSpPr>
            <a:spLocks noGrp="1"/>
          </p:cNvSpPr>
          <p:nvPr>
            <p:ph type="sldNum" sz="quarter" idx="12"/>
          </p:nvPr>
        </p:nvSpPr>
        <p:spPr/>
        <p:txBody>
          <a:bodyPr/>
          <a:lstStyle/>
          <a:p>
            <a:pPr>
              <a:defRPr/>
            </a:pPr>
            <a:fld id="{0A7D26A2-4B65-4AE6-B9AA-58C7B578AD19}" type="slidenum">
              <a:rPr lang="en-US"/>
              <a:pPr>
                <a:defRPr/>
              </a:pPr>
              <a:t>201</a:t>
            </a:fld>
            <a:endParaRPr lang="en-US"/>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The graying of America</a:t>
            </a:r>
          </a:p>
        </p:txBody>
      </p:sp>
      <p:sp>
        <p:nvSpPr>
          <p:cNvPr id="47107" name="Rectangle 3"/>
          <p:cNvSpPr>
            <a:spLocks noGrp="1" noChangeArrowheads="1"/>
          </p:cNvSpPr>
          <p:nvPr>
            <p:ph idx="1"/>
          </p:nvPr>
        </p:nvSpPr>
        <p:spPr/>
        <p:txBody>
          <a:bodyPr/>
          <a:lstStyle/>
          <a:p>
            <a:pPr eaLnBrk="1" hangingPunct="1"/>
            <a:r>
              <a:rPr lang="en-US" smtClean="0"/>
              <a:t>Today almost 13% of the population has achieved age 65.</a:t>
            </a:r>
          </a:p>
          <a:p>
            <a:pPr lvl="1" eaLnBrk="1" hangingPunct="1"/>
            <a:r>
              <a:rPr lang="en-US" smtClean="0"/>
              <a:t>There are almost 7 million more elderly Americans than there are teenagers</a:t>
            </a:r>
          </a:p>
        </p:txBody>
      </p:sp>
      <p:sp>
        <p:nvSpPr>
          <p:cNvPr id="6" name="Slide Number Placeholder 5"/>
          <p:cNvSpPr>
            <a:spLocks noGrp="1"/>
          </p:cNvSpPr>
          <p:nvPr>
            <p:ph type="sldNum" sz="quarter" idx="12"/>
          </p:nvPr>
        </p:nvSpPr>
        <p:spPr/>
        <p:txBody>
          <a:bodyPr/>
          <a:lstStyle/>
          <a:p>
            <a:pPr>
              <a:defRPr/>
            </a:pPr>
            <a:fld id="{69CAD09D-1DE3-4FB0-BF53-2AD54AB2B2E5}" type="slidenum">
              <a:rPr lang="en-US"/>
              <a:pPr>
                <a:defRPr/>
              </a:pPr>
              <a:t>202</a:t>
            </a:fld>
            <a:endParaRPr lang="en-US"/>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Attitudes about aging </a:t>
            </a:r>
          </a:p>
        </p:txBody>
      </p:sp>
      <p:sp>
        <p:nvSpPr>
          <p:cNvPr id="49155" name="Rectangle 3"/>
          <p:cNvSpPr>
            <a:spLocks noGrp="1" noChangeArrowheads="1"/>
          </p:cNvSpPr>
          <p:nvPr>
            <p:ph idx="1"/>
          </p:nvPr>
        </p:nvSpPr>
        <p:spPr/>
        <p:txBody>
          <a:bodyPr/>
          <a:lstStyle/>
          <a:p>
            <a:pPr eaLnBrk="1" hangingPunct="1"/>
            <a:r>
              <a:rPr lang="en-US" smtClean="0"/>
              <a:t>Socially constructed</a:t>
            </a:r>
          </a:p>
          <a:p>
            <a:pPr lvl="1" eaLnBrk="1" hangingPunct="1"/>
            <a:r>
              <a:rPr lang="en-US" smtClean="0"/>
              <a:t>Depends on culture not on biology</a:t>
            </a:r>
          </a:p>
          <a:p>
            <a:pPr lvl="1" eaLnBrk="1" hangingPunct="1"/>
            <a:r>
              <a:rPr lang="en-US" smtClean="0"/>
              <a:t>Symbolic interactionists emphasize that no age has any particular built in meaning</a:t>
            </a:r>
          </a:p>
          <a:p>
            <a:pPr eaLnBrk="1" hangingPunct="1"/>
            <a:r>
              <a:rPr lang="en-US" smtClean="0"/>
              <a:t>Industrialization</a:t>
            </a:r>
          </a:p>
          <a:p>
            <a:pPr lvl="1" eaLnBrk="1" hangingPunct="1"/>
            <a:r>
              <a:rPr lang="en-US" smtClean="0"/>
              <a:t>Higher standard of living</a:t>
            </a:r>
          </a:p>
          <a:p>
            <a:pPr lvl="1" eaLnBrk="1" hangingPunct="1"/>
            <a:r>
              <a:rPr lang="en-US" smtClean="0"/>
              <a:t>Better public health measures</a:t>
            </a:r>
          </a:p>
          <a:p>
            <a:pPr lvl="1" eaLnBrk="1" hangingPunct="1"/>
            <a:r>
              <a:rPr lang="en-US" smtClean="0"/>
              <a:t>Medical technology</a:t>
            </a:r>
          </a:p>
        </p:txBody>
      </p:sp>
      <p:sp>
        <p:nvSpPr>
          <p:cNvPr id="279554" name="Slide Number Placeholder 5"/>
          <p:cNvSpPr>
            <a:spLocks noGrp="1"/>
          </p:cNvSpPr>
          <p:nvPr>
            <p:ph type="sldNum" sz="quarter" idx="12"/>
          </p:nvPr>
        </p:nvSpPr>
        <p:spPr/>
        <p:txBody>
          <a:bodyPr/>
          <a:lstStyle/>
          <a:p>
            <a:pPr>
              <a:defRPr/>
            </a:pPr>
            <a:fld id="{1C24A60C-62F4-4F45-BE01-D5598420CD69}" type="slidenum">
              <a:rPr lang="en-US"/>
              <a:pPr>
                <a:defRPr/>
              </a:pPr>
              <a:t>203</a:t>
            </a:fld>
            <a:endParaRPr lang="en-US"/>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7" name="Picture 3"/>
          <p:cNvPicPr>
            <a:picLocks noGrp="1" noChangeAspect="1" noChangeArrowheads="1"/>
          </p:cNvPicPr>
          <p:nvPr>
            <p:ph/>
          </p:nvPr>
        </p:nvPicPr>
        <p:blipFill>
          <a:blip r:embed="rId3" cstate="print"/>
          <a:srcRect/>
          <a:stretch>
            <a:fillRect/>
          </a:stretch>
        </p:blipFill>
        <p:spPr>
          <a:xfrm>
            <a:off x="457200" y="838200"/>
            <a:ext cx="8305800" cy="5183188"/>
          </a:xfrm>
          <a:noFill/>
          <a:ln cap="flat" algn="ctr">
            <a:solidFill>
              <a:schemeClr val="bg2"/>
            </a:solidFill>
          </a:ln>
          <a:effectLst>
            <a:outerShdw dist="71842"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82627"/>
                                        </p:tgtEl>
                                        <p:attrNameLst>
                                          <p:attrName>style.visibility</p:attrName>
                                        </p:attrNameLst>
                                      </p:cBhvr>
                                      <p:to>
                                        <p:strVal val="visible"/>
                                      </p:to>
                                    </p:set>
                                    <p:animEffect transition="in" filter="fade">
                                      <p:cBhvr>
                                        <p:cTn id="7" dur="2000"/>
                                        <p:tgtEl>
                                          <p:spTgt spid="282627"/>
                                        </p:tgtEl>
                                      </p:cBhvr>
                                    </p:animEffect>
                                    <p:anim calcmode="lin" valueType="num">
                                      <p:cBhvr>
                                        <p:cTn id="8" dur="2000" fill="hold"/>
                                        <p:tgtEl>
                                          <p:spTgt spid="282627"/>
                                        </p:tgtEl>
                                        <p:attrNameLst>
                                          <p:attrName>ppt_x</p:attrName>
                                        </p:attrNameLst>
                                      </p:cBhvr>
                                      <p:tavLst>
                                        <p:tav tm="0">
                                          <p:val>
                                            <p:strVal val="#ppt_x"/>
                                          </p:val>
                                        </p:tav>
                                        <p:tav tm="100000">
                                          <p:val>
                                            <p:strVal val="#ppt_x"/>
                                          </p:val>
                                        </p:tav>
                                      </p:tavLst>
                                    </p:anim>
                                    <p:anim calcmode="lin" valueType="num">
                                      <p:cBhvr>
                                        <p:cTn id="9" dur="2000" fill="hold"/>
                                        <p:tgtEl>
                                          <p:spTgt spid="2826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8" name="Picture 6"/>
          <p:cNvPicPr>
            <a:picLocks noGrp="1" noChangeAspect="1" noChangeArrowheads="1"/>
          </p:cNvPicPr>
          <p:nvPr>
            <p:ph/>
          </p:nvPr>
        </p:nvPicPr>
        <p:blipFill>
          <a:blip r:embed="rId3" cstate="print"/>
          <a:srcRect/>
          <a:stretch>
            <a:fillRect/>
          </a:stretch>
        </p:blipFill>
        <p:spPr>
          <a:xfrm>
            <a:off x="1295400" y="381000"/>
            <a:ext cx="6503988" cy="6048375"/>
          </a:xfrm>
          <a:noFill/>
          <a:ln cap="flat" algn="ctr">
            <a:solidFill>
              <a:schemeClr val="bg2"/>
            </a:solidFill>
          </a:ln>
          <a:effectLst>
            <a:outerShdw dist="71842"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84678"/>
                                        </p:tgtEl>
                                        <p:attrNameLst>
                                          <p:attrName>style.visibility</p:attrName>
                                        </p:attrNameLst>
                                      </p:cBhvr>
                                      <p:to>
                                        <p:strVal val="visible"/>
                                      </p:to>
                                    </p:set>
                                    <p:animEffect transition="in" filter="slide(fromLeft)">
                                      <p:cBhvr>
                                        <p:cTn id="7" dur="2000"/>
                                        <p:tgtEl>
                                          <p:spTgt spid="284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2" name="Rectangle 2"/>
          <p:cNvSpPr>
            <a:spLocks noGrp="1" noChangeArrowheads="1"/>
          </p:cNvSpPr>
          <p:nvPr>
            <p:ph type="body" sz="half" idx="1"/>
          </p:nvPr>
        </p:nvSpPr>
        <p:spPr>
          <a:xfrm>
            <a:off x="762000" y="2057400"/>
            <a:ext cx="7086600" cy="4191000"/>
          </a:xfrm>
          <a:noFill/>
          <a:ln/>
        </p:spPr>
        <p:txBody>
          <a:bodyPr/>
          <a:lstStyle/>
          <a:p>
            <a:pPr>
              <a:buClr>
                <a:srgbClr val="B2B2B2"/>
              </a:buClr>
            </a:pPr>
            <a:r>
              <a:rPr lang="en-US" sz="3200">
                <a:solidFill>
                  <a:srgbClr val="B2B2B2"/>
                </a:solidFill>
                <a:cs typeface="Times New Roman" pitchFamily="18" charset="0"/>
              </a:rPr>
              <a:t>Social Construction of Aging</a:t>
            </a:r>
          </a:p>
          <a:p>
            <a:pPr lvl="1">
              <a:buClr>
                <a:srgbClr val="B2B2B2"/>
              </a:buClr>
            </a:pPr>
            <a:r>
              <a:rPr lang="en-US" sz="2800">
                <a:solidFill>
                  <a:srgbClr val="B2B2B2"/>
                </a:solidFill>
                <a:cs typeface="Times New Roman" pitchFamily="18" charset="0"/>
              </a:rPr>
              <a:t>Tiwi vs. Abkhasians</a:t>
            </a:r>
          </a:p>
          <a:p>
            <a:pPr>
              <a:buClr>
                <a:srgbClr val="B2B2B2"/>
              </a:buClr>
            </a:pPr>
            <a:r>
              <a:rPr lang="en-US" sz="3200">
                <a:solidFill>
                  <a:srgbClr val="B2B2B2"/>
                </a:solidFill>
                <a:cs typeface="Times New Roman" pitchFamily="18" charset="0"/>
              </a:rPr>
              <a:t>Industrialization and Graying of the Globe</a:t>
            </a:r>
          </a:p>
          <a:p>
            <a:r>
              <a:rPr lang="en-US" sz="3200">
                <a:cs typeface="Times New Roman" pitchFamily="18" charset="0"/>
              </a:rPr>
              <a:t>Graying of America</a:t>
            </a:r>
          </a:p>
          <a:p>
            <a:pPr lvl="1"/>
            <a:r>
              <a:rPr lang="en-US" sz="2800">
                <a:cs typeface="Times New Roman" pitchFamily="18" charset="0"/>
              </a:rPr>
              <a:t>Race, Ethnicity, and Aging</a:t>
            </a:r>
          </a:p>
        </p:txBody>
      </p:sp>
      <p:sp>
        <p:nvSpPr>
          <p:cNvPr id="286723" name="Text Box 3"/>
          <p:cNvSpPr txBox="1">
            <a:spLocks noChangeArrowheads="1"/>
          </p:cNvSpPr>
          <p:nvPr/>
        </p:nvSpPr>
        <p:spPr bwMode="auto">
          <a:xfrm>
            <a:off x="762000" y="0"/>
            <a:ext cx="80772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Aging in Global Perspective</a:t>
            </a:r>
          </a:p>
        </p:txBody>
      </p:sp>
    </p:spTree>
  </p:cSld>
  <p:clrMapOvr>
    <a:masterClrMapping/>
  </p:clrMapOvr>
  <p:transition>
    <p:cut/>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1" name="Picture 3"/>
          <p:cNvPicPr>
            <a:picLocks noGrp="1" noChangeAspect="1" noChangeArrowheads="1"/>
          </p:cNvPicPr>
          <p:nvPr>
            <p:ph/>
          </p:nvPr>
        </p:nvPicPr>
        <p:blipFill>
          <a:blip r:embed="rId3" cstate="print"/>
          <a:srcRect/>
          <a:stretch>
            <a:fillRect/>
          </a:stretch>
        </p:blipFill>
        <p:spPr>
          <a:xfrm>
            <a:off x="304800" y="1344613"/>
            <a:ext cx="8534400" cy="3913187"/>
          </a:xfrm>
          <a:noFill/>
          <a:ln cap="flat" algn="ctr">
            <a:solidFill>
              <a:schemeClr val="bg2"/>
            </a:solidFill>
          </a:ln>
          <a:effectLst>
            <a:outerShdw dist="71842"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88771"/>
                                        </p:tgtEl>
                                        <p:attrNameLst>
                                          <p:attrName>style.visibility</p:attrName>
                                        </p:attrNameLst>
                                      </p:cBhvr>
                                      <p:to>
                                        <p:strVal val="visible"/>
                                      </p:to>
                                    </p:set>
                                    <p:animEffect transition="in" filter="fade">
                                      <p:cBhvr>
                                        <p:cTn id="7" dur="2000"/>
                                        <p:tgtEl>
                                          <p:spTgt spid="288771"/>
                                        </p:tgtEl>
                                      </p:cBhvr>
                                    </p:animEffect>
                                    <p:anim calcmode="lin" valueType="num">
                                      <p:cBhvr>
                                        <p:cTn id="8" dur="2000" fill="hold"/>
                                        <p:tgtEl>
                                          <p:spTgt spid="288771"/>
                                        </p:tgtEl>
                                        <p:attrNameLst>
                                          <p:attrName>ppt_x</p:attrName>
                                        </p:attrNameLst>
                                      </p:cBhvr>
                                      <p:tavLst>
                                        <p:tav tm="0">
                                          <p:val>
                                            <p:strVal val="#ppt_x"/>
                                          </p:val>
                                        </p:tav>
                                        <p:tav tm="100000">
                                          <p:val>
                                            <p:strVal val="#ppt_x"/>
                                          </p:val>
                                        </p:tav>
                                      </p:tavLst>
                                    </p:anim>
                                    <p:anim calcmode="lin" valueType="num">
                                      <p:cBhvr>
                                        <p:cTn id="9" dur="1800" decel="100000" fill="hold"/>
                                        <p:tgtEl>
                                          <p:spTgt spid="288771"/>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8877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20" name="Picture 4"/>
          <p:cNvPicPr>
            <a:picLocks noGrp="1" noChangeAspect="1" noChangeArrowheads="1"/>
          </p:cNvPicPr>
          <p:nvPr>
            <p:ph sz="half" idx="1"/>
          </p:nvPr>
        </p:nvPicPr>
        <p:blipFill>
          <a:blip r:embed="rId3" cstate="print"/>
          <a:srcRect/>
          <a:stretch>
            <a:fillRect/>
          </a:stretch>
        </p:blipFill>
        <p:spPr>
          <a:xfrm>
            <a:off x="533400" y="381000"/>
            <a:ext cx="3910013" cy="4724400"/>
          </a:xfrm>
          <a:noFill/>
          <a:ln cap="flat" algn="ctr">
            <a:solidFill>
              <a:schemeClr val="bg2"/>
            </a:solidFill>
          </a:ln>
          <a:effectLst>
            <a:outerShdw dist="71842" dir="2700000" algn="ctr" rotWithShape="0">
              <a:schemeClr val="bg2"/>
            </a:outerShdw>
          </a:effectLst>
        </p:spPr>
      </p:pic>
      <p:pic>
        <p:nvPicPr>
          <p:cNvPr id="290822" name="Picture 6"/>
          <p:cNvPicPr>
            <a:picLocks noGrp="1" noChangeAspect="1" noChangeArrowheads="1"/>
          </p:cNvPicPr>
          <p:nvPr>
            <p:ph sz="half" idx="2"/>
          </p:nvPr>
        </p:nvPicPr>
        <p:blipFill>
          <a:blip r:embed="rId4" cstate="print"/>
          <a:srcRect/>
          <a:stretch>
            <a:fillRect/>
          </a:stretch>
        </p:blipFill>
        <p:spPr>
          <a:xfrm>
            <a:off x="4724400" y="1600200"/>
            <a:ext cx="3986213" cy="4876800"/>
          </a:xfrm>
          <a:noFill/>
          <a:ln cap="flat" algn="ctr">
            <a:solidFill>
              <a:schemeClr val="bg2"/>
            </a:solidFill>
          </a:ln>
          <a:effectLst>
            <a:outerShdw dist="71842"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90820"/>
                                        </p:tgtEl>
                                        <p:attrNameLst>
                                          <p:attrName>style.visibility</p:attrName>
                                        </p:attrNameLst>
                                      </p:cBhvr>
                                      <p:to>
                                        <p:strVal val="visible"/>
                                      </p:to>
                                    </p:set>
                                    <p:anim calcmode="lin" valueType="num">
                                      <p:cBhvr>
                                        <p:cTn id="7" dur="1000" decel="50000" fill="hold">
                                          <p:stCondLst>
                                            <p:cond delay="0"/>
                                          </p:stCondLst>
                                        </p:cTn>
                                        <p:tgtEl>
                                          <p:spTgt spid="290820"/>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90820"/>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90820"/>
                                        </p:tgtEl>
                                        <p:attrNameLst>
                                          <p:attrName>ppt_w</p:attrName>
                                        </p:attrNameLst>
                                      </p:cBhvr>
                                      <p:tavLst>
                                        <p:tav tm="0">
                                          <p:val>
                                            <p:strVal val="#ppt_w*.05"/>
                                          </p:val>
                                        </p:tav>
                                        <p:tav tm="100000">
                                          <p:val>
                                            <p:strVal val="#ppt_w"/>
                                          </p:val>
                                        </p:tav>
                                      </p:tavLst>
                                    </p:anim>
                                    <p:anim calcmode="lin" valueType="num">
                                      <p:cBhvr>
                                        <p:cTn id="10" dur="2000" fill="hold"/>
                                        <p:tgtEl>
                                          <p:spTgt spid="290820"/>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90820"/>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90820"/>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90820"/>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90820"/>
                                        </p:tgtEl>
                                      </p:cBhvr>
                                    </p:animEffect>
                                  </p:childTnLst>
                                </p:cTn>
                              </p:par>
                            </p:childTnLst>
                          </p:cTn>
                        </p:par>
                        <p:par>
                          <p:cTn id="15" fill="hold">
                            <p:stCondLst>
                              <p:cond delay="2000"/>
                            </p:stCondLst>
                            <p:childTnLst>
                              <p:par>
                                <p:cTn id="16" presetID="25" presetClass="entr" presetSubtype="0" fill="hold" nodeType="afterEffect">
                                  <p:stCondLst>
                                    <p:cond delay="0"/>
                                  </p:stCondLst>
                                  <p:childTnLst>
                                    <p:set>
                                      <p:cBhvr>
                                        <p:cTn id="17" dur="1" fill="hold">
                                          <p:stCondLst>
                                            <p:cond delay="0"/>
                                          </p:stCondLst>
                                        </p:cTn>
                                        <p:tgtEl>
                                          <p:spTgt spid="290822"/>
                                        </p:tgtEl>
                                        <p:attrNameLst>
                                          <p:attrName>style.visibility</p:attrName>
                                        </p:attrNameLst>
                                      </p:cBhvr>
                                      <p:to>
                                        <p:strVal val="visible"/>
                                      </p:to>
                                    </p:set>
                                    <p:anim calcmode="lin" valueType="num">
                                      <p:cBhvr>
                                        <p:cTn id="18" dur="1000" decel="50000" fill="hold">
                                          <p:stCondLst>
                                            <p:cond delay="0"/>
                                          </p:stCondLst>
                                        </p:cTn>
                                        <p:tgtEl>
                                          <p:spTgt spid="290822"/>
                                        </p:tgtEl>
                                        <p:attrNameLst>
                                          <p:attrName>style.rotation</p:attrName>
                                        </p:attrNameLst>
                                      </p:cBhvr>
                                      <p:tavLst>
                                        <p:tav tm="0">
                                          <p:val>
                                            <p:fltVal val="-90"/>
                                          </p:val>
                                        </p:tav>
                                        <p:tav tm="100000">
                                          <p:val>
                                            <p:fltVal val="0"/>
                                          </p:val>
                                        </p:tav>
                                      </p:tavLst>
                                    </p:anim>
                                    <p:anim calcmode="lin" valueType="num">
                                      <p:cBhvr>
                                        <p:cTn id="19" dur="1000" decel="50000" fill="hold">
                                          <p:stCondLst>
                                            <p:cond delay="0"/>
                                          </p:stCondLst>
                                        </p:cTn>
                                        <p:tgtEl>
                                          <p:spTgt spid="290822"/>
                                        </p:tgtEl>
                                        <p:attrNameLst>
                                          <p:attrName>ppt_w</p:attrName>
                                        </p:attrNameLst>
                                      </p:cBhvr>
                                      <p:tavLst>
                                        <p:tav tm="0">
                                          <p:val>
                                            <p:strVal val="#ppt_w"/>
                                          </p:val>
                                        </p:tav>
                                        <p:tav tm="100000">
                                          <p:val>
                                            <p:strVal val="#ppt_w*.05"/>
                                          </p:val>
                                        </p:tav>
                                      </p:tavLst>
                                    </p:anim>
                                    <p:anim calcmode="lin" valueType="num">
                                      <p:cBhvr>
                                        <p:cTn id="20" dur="1000" accel="50000" fill="hold">
                                          <p:stCondLst>
                                            <p:cond delay="1000"/>
                                          </p:stCondLst>
                                        </p:cTn>
                                        <p:tgtEl>
                                          <p:spTgt spid="290822"/>
                                        </p:tgtEl>
                                        <p:attrNameLst>
                                          <p:attrName>ppt_w</p:attrName>
                                        </p:attrNameLst>
                                      </p:cBhvr>
                                      <p:tavLst>
                                        <p:tav tm="0">
                                          <p:val>
                                            <p:strVal val="#ppt_w*.05"/>
                                          </p:val>
                                        </p:tav>
                                        <p:tav tm="100000">
                                          <p:val>
                                            <p:strVal val="#ppt_w"/>
                                          </p:val>
                                        </p:tav>
                                      </p:tavLst>
                                    </p:anim>
                                    <p:anim calcmode="lin" valueType="num">
                                      <p:cBhvr>
                                        <p:cTn id="21" dur="2000" fill="hold"/>
                                        <p:tgtEl>
                                          <p:spTgt spid="290822"/>
                                        </p:tgtEl>
                                        <p:attrNameLst>
                                          <p:attrName>ppt_h</p:attrName>
                                        </p:attrNameLst>
                                      </p:cBhvr>
                                      <p:tavLst>
                                        <p:tav tm="0">
                                          <p:val>
                                            <p:strVal val="#ppt_h"/>
                                          </p:val>
                                        </p:tav>
                                        <p:tav tm="100000">
                                          <p:val>
                                            <p:strVal val="#ppt_h"/>
                                          </p:val>
                                        </p:tav>
                                      </p:tavLst>
                                    </p:anim>
                                    <p:anim calcmode="lin" valueType="num">
                                      <p:cBhvr>
                                        <p:cTn id="22" dur="1000" decel="50000" fill="hold">
                                          <p:stCondLst>
                                            <p:cond delay="0"/>
                                          </p:stCondLst>
                                        </p:cTn>
                                        <p:tgtEl>
                                          <p:spTgt spid="290822"/>
                                        </p:tgtEl>
                                        <p:attrNameLst>
                                          <p:attrName>ppt_x</p:attrName>
                                        </p:attrNameLst>
                                      </p:cBhvr>
                                      <p:tavLst>
                                        <p:tav tm="0">
                                          <p:val>
                                            <p:strVal val="#ppt_x+.4"/>
                                          </p:val>
                                        </p:tav>
                                        <p:tav tm="100000">
                                          <p:val>
                                            <p:strVal val="#ppt_x"/>
                                          </p:val>
                                        </p:tav>
                                      </p:tavLst>
                                    </p:anim>
                                    <p:anim calcmode="lin" valueType="num">
                                      <p:cBhvr>
                                        <p:cTn id="23" dur="1000" decel="50000" fill="hold">
                                          <p:stCondLst>
                                            <p:cond delay="0"/>
                                          </p:stCondLst>
                                        </p:cTn>
                                        <p:tgtEl>
                                          <p:spTgt spid="290822"/>
                                        </p:tgtEl>
                                        <p:attrNameLst>
                                          <p:attrName>ppt_y</p:attrName>
                                        </p:attrNameLst>
                                      </p:cBhvr>
                                      <p:tavLst>
                                        <p:tav tm="0">
                                          <p:val>
                                            <p:strVal val="#ppt_y-.2"/>
                                          </p:val>
                                        </p:tav>
                                        <p:tav tm="100000">
                                          <p:val>
                                            <p:strVal val="#ppt_y+.1"/>
                                          </p:val>
                                        </p:tav>
                                      </p:tavLst>
                                    </p:anim>
                                    <p:anim calcmode="lin" valueType="num">
                                      <p:cBhvr>
                                        <p:cTn id="24" dur="1000" accel="50000" fill="hold">
                                          <p:stCondLst>
                                            <p:cond delay="1000"/>
                                          </p:stCondLst>
                                        </p:cTn>
                                        <p:tgtEl>
                                          <p:spTgt spid="290822"/>
                                        </p:tgtEl>
                                        <p:attrNameLst>
                                          <p:attrName>ppt_y</p:attrName>
                                        </p:attrNameLst>
                                      </p:cBhvr>
                                      <p:tavLst>
                                        <p:tav tm="0">
                                          <p:val>
                                            <p:strVal val="#ppt_y+.1"/>
                                          </p:val>
                                        </p:tav>
                                        <p:tav tm="100000">
                                          <p:val>
                                            <p:strVal val="#ppt_y"/>
                                          </p:val>
                                        </p:tav>
                                      </p:tavLst>
                                    </p:anim>
                                    <p:animEffect transition="in" filter="fade">
                                      <p:cBhvr>
                                        <p:cTn id="25" dur="2000" decel="50000">
                                          <p:stCondLst>
                                            <p:cond delay="0"/>
                                          </p:stCondLst>
                                        </p:cTn>
                                        <p:tgtEl>
                                          <p:spTgt spid="290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70" name="Picture 6"/>
          <p:cNvPicPr>
            <a:picLocks noGrp="1" noChangeAspect="1" noChangeArrowheads="1"/>
          </p:cNvPicPr>
          <p:nvPr>
            <p:ph/>
          </p:nvPr>
        </p:nvPicPr>
        <p:blipFill>
          <a:blip r:embed="rId3" cstate="print"/>
          <a:srcRect/>
          <a:stretch>
            <a:fillRect/>
          </a:stretch>
        </p:blipFill>
        <p:spPr>
          <a:xfrm>
            <a:off x="1066800" y="533400"/>
            <a:ext cx="6897688" cy="5581650"/>
          </a:xfrm>
          <a:noFill/>
          <a:ln cap="flat" algn="ctr">
            <a:solidFill>
              <a:schemeClr val="bg2"/>
            </a:solidFill>
          </a:ln>
          <a:effectLst>
            <a:outerShdw dist="71842"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92870"/>
                                        </p:tgtEl>
                                        <p:attrNameLst>
                                          <p:attrName>style.visibility</p:attrName>
                                        </p:attrNameLst>
                                      </p:cBhvr>
                                      <p:to>
                                        <p:strVal val="visible"/>
                                      </p:to>
                                    </p:set>
                                    <p:anim calcmode="lin" valueType="num">
                                      <p:cBhvr>
                                        <p:cTn id="7" dur="2000" fill="hold"/>
                                        <p:tgtEl>
                                          <p:spTgt spid="292870"/>
                                        </p:tgtEl>
                                        <p:attrNameLst>
                                          <p:attrName>ppt_w</p:attrName>
                                        </p:attrNameLst>
                                      </p:cBhvr>
                                      <p:tavLst>
                                        <p:tav tm="0">
                                          <p:val>
                                            <p:fltVal val="0"/>
                                          </p:val>
                                        </p:tav>
                                        <p:tav tm="100000">
                                          <p:val>
                                            <p:strVal val="#ppt_w"/>
                                          </p:val>
                                        </p:tav>
                                      </p:tavLst>
                                    </p:anim>
                                    <p:anim calcmode="lin" valueType="num">
                                      <p:cBhvr>
                                        <p:cTn id="8" dur="2000" fill="hold"/>
                                        <p:tgtEl>
                                          <p:spTgt spid="292870"/>
                                        </p:tgtEl>
                                        <p:attrNameLst>
                                          <p:attrName>ppt_h</p:attrName>
                                        </p:attrNameLst>
                                      </p:cBhvr>
                                      <p:tavLst>
                                        <p:tav tm="0">
                                          <p:val>
                                            <p:fltVal val="0"/>
                                          </p:val>
                                        </p:tav>
                                        <p:tav tm="100000">
                                          <p:val>
                                            <p:strVal val="#ppt_h"/>
                                          </p:val>
                                        </p:tav>
                                      </p:tavLst>
                                    </p:anim>
                                    <p:animEffect transition="in" filter="fade">
                                      <p:cBhvr>
                                        <p:cTn id="9" dur="2000"/>
                                        <p:tgtEl>
                                          <p:spTgt spid="292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2802" name="Rectangle 2"/>
          <p:cNvSpPr>
            <a:spLocks noGrp="1" noChangeArrowheads="1"/>
          </p:cNvSpPr>
          <p:nvPr>
            <p:ph type="body" sz="half" idx="1"/>
          </p:nvPr>
        </p:nvSpPr>
        <p:spPr>
          <a:xfrm>
            <a:off x="1143000" y="1905000"/>
            <a:ext cx="6705600" cy="4191000"/>
          </a:xfrm>
          <a:noFill/>
          <a:ln/>
        </p:spPr>
        <p:txBody>
          <a:bodyPr/>
          <a:lstStyle/>
          <a:p>
            <a:pPr>
              <a:lnSpc>
                <a:spcPct val="160000"/>
              </a:lnSpc>
            </a:pPr>
            <a:r>
              <a:rPr lang="en-US"/>
              <a:t> Innovators</a:t>
            </a:r>
          </a:p>
          <a:p>
            <a:pPr>
              <a:lnSpc>
                <a:spcPct val="160000"/>
              </a:lnSpc>
            </a:pPr>
            <a:r>
              <a:rPr lang="en-US"/>
              <a:t> Ritualism</a:t>
            </a:r>
          </a:p>
          <a:p>
            <a:pPr>
              <a:lnSpc>
                <a:spcPct val="160000"/>
              </a:lnSpc>
            </a:pPr>
            <a:r>
              <a:rPr lang="en-US"/>
              <a:t> Retreatism</a:t>
            </a:r>
          </a:p>
          <a:p>
            <a:pPr>
              <a:lnSpc>
                <a:spcPct val="160000"/>
              </a:lnSpc>
            </a:pPr>
            <a:r>
              <a:rPr lang="en-US"/>
              <a:t> Rebellion</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90CF8BF0-82A4-4636-ACAD-F33932634EE0}" type="slidenum">
              <a:rPr lang="en-US"/>
              <a:pPr/>
              <a:t>21</a:t>
            </a:fld>
            <a:endParaRPr lang="en-US"/>
          </a:p>
        </p:txBody>
      </p:sp>
      <p:sp>
        <p:nvSpPr>
          <p:cNvPr id="332803" name="Text Box 3"/>
          <p:cNvSpPr txBox="1">
            <a:spLocks noChangeArrowheads="1"/>
          </p:cNvSpPr>
          <p:nvPr/>
        </p:nvSpPr>
        <p:spPr bwMode="auto">
          <a:xfrm>
            <a:off x="1143000" y="0"/>
            <a:ext cx="7696200" cy="1295400"/>
          </a:xfrm>
          <a:prstGeom prst="rect">
            <a:avLst/>
          </a:prstGeom>
          <a:noFill/>
          <a:ln w="9525" algn="ctr">
            <a:noFill/>
            <a:miter lim="800000"/>
            <a:headEnd type="none" w="sm" len="sm"/>
            <a:tailEnd type="none" w="sm" len="sm"/>
          </a:ln>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Functionalist Perspective</a:t>
            </a:r>
          </a:p>
          <a:p>
            <a:pPr>
              <a:lnSpc>
                <a:spcPct val="70000"/>
              </a:lnSpc>
              <a:spcBef>
                <a:spcPct val="0"/>
              </a:spcBef>
              <a:buClrTx/>
              <a:buSzTx/>
              <a:buFontTx/>
              <a:buNone/>
            </a:pPr>
            <a:r>
              <a:rPr lang="en-US" sz="2400">
                <a:solidFill>
                  <a:srgbClr val="035532"/>
                </a:solidFill>
                <a:effectLst>
                  <a:outerShdw blurRad="38100" dist="38100" dir="2700000" algn="tl">
                    <a:srgbClr val="C0C0C0"/>
                  </a:outerShdw>
                </a:effectLst>
                <a:cs typeface="Times New Roman" pitchFamily="18" charset="0"/>
              </a:rPr>
              <a:t>Four Deviant Paths</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32802">
                                            <p:txEl>
                                              <p:pRg st="0" end="0"/>
                                            </p:txEl>
                                          </p:spTgt>
                                        </p:tgtEl>
                                        <p:attrNameLst>
                                          <p:attrName>style.visibility</p:attrName>
                                        </p:attrNameLst>
                                      </p:cBhvr>
                                      <p:to>
                                        <p:strVal val="visible"/>
                                      </p:to>
                                    </p:set>
                                    <p:animEffect transition="in" filter="fade">
                                      <p:cBhvr>
                                        <p:cTn id="7" dur="1000"/>
                                        <p:tgtEl>
                                          <p:spTgt spid="332802">
                                            <p:txEl>
                                              <p:pRg st="0" end="0"/>
                                            </p:txEl>
                                          </p:spTgt>
                                        </p:tgtEl>
                                      </p:cBhvr>
                                    </p:animEffect>
                                    <p:anim calcmode="lin" valueType="num">
                                      <p:cBhvr>
                                        <p:cTn id="8" dur="1000" fill="hold"/>
                                        <p:tgtEl>
                                          <p:spTgt spid="3328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2802">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32802">
                                            <p:txEl>
                                              <p:pRg st="0" end="0"/>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32802">
                                            <p:txEl>
                                              <p:pRg st="1" end="1"/>
                                            </p:txEl>
                                          </p:spTgt>
                                        </p:tgtEl>
                                        <p:attrNameLst>
                                          <p:attrName>style.visibility</p:attrName>
                                        </p:attrNameLst>
                                      </p:cBhvr>
                                      <p:to>
                                        <p:strVal val="visible"/>
                                      </p:to>
                                    </p:set>
                                    <p:animEffect transition="in" filter="fade">
                                      <p:cBhvr>
                                        <p:cTn id="14" dur="1000"/>
                                        <p:tgtEl>
                                          <p:spTgt spid="332802">
                                            <p:txEl>
                                              <p:pRg st="1" end="1"/>
                                            </p:txEl>
                                          </p:spTgt>
                                        </p:tgtEl>
                                      </p:cBhvr>
                                    </p:animEffect>
                                    <p:anim calcmode="lin" valueType="num">
                                      <p:cBhvr>
                                        <p:cTn id="15" dur="1000" fill="hold"/>
                                        <p:tgtEl>
                                          <p:spTgt spid="33280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2802">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32802">
                                            <p:txEl>
                                              <p:pRg st="1" end="1"/>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32802">
                                            <p:txEl>
                                              <p:pRg st="2" end="2"/>
                                            </p:txEl>
                                          </p:spTgt>
                                        </p:tgtEl>
                                        <p:attrNameLst>
                                          <p:attrName>style.visibility</p:attrName>
                                        </p:attrNameLst>
                                      </p:cBhvr>
                                      <p:to>
                                        <p:strVal val="visible"/>
                                      </p:to>
                                    </p:set>
                                    <p:animEffect transition="in" filter="fade">
                                      <p:cBhvr>
                                        <p:cTn id="21" dur="1000"/>
                                        <p:tgtEl>
                                          <p:spTgt spid="332802">
                                            <p:txEl>
                                              <p:pRg st="2" end="2"/>
                                            </p:txEl>
                                          </p:spTgt>
                                        </p:tgtEl>
                                      </p:cBhvr>
                                    </p:animEffect>
                                    <p:anim calcmode="lin" valueType="num">
                                      <p:cBhvr>
                                        <p:cTn id="22" dur="1000" fill="hold"/>
                                        <p:tgtEl>
                                          <p:spTgt spid="33280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2802">
                                            <p:txEl>
                                              <p:pRg st="2" end="2"/>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32802">
                                            <p:txEl>
                                              <p:pRg st="2" end="2"/>
                                            </p:txEl>
                                          </p:spTgt>
                                        </p:tgtEl>
                                        <p:attrNameLst>
                                          <p:attrName>ppt_c</p:attrName>
                                        </p:attrNameLst>
                                      </p:cBhvr>
                                      <p:to>
                                        <a:srgbClr val="B2B2B2"/>
                                      </p:to>
                                    </p:animClr>
                                  </p:sub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32802">
                                            <p:txEl>
                                              <p:pRg st="3" end="3"/>
                                            </p:txEl>
                                          </p:spTgt>
                                        </p:tgtEl>
                                        <p:attrNameLst>
                                          <p:attrName>style.visibility</p:attrName>
                                        </p:attrNameLst>
                                      </p:cBhvr>
                                      <p:to>
                                        <p:strVal val="visible"/>
                                      </p:to>
                                    </p:set>
                                    <p:animEffect transition="in" filter="fade">
                                      <p:cBhvr>
                                        <p:cTn id="28" dur="1000"/>
                                        <p:tgtEl>
                                          <p:spTgt spid="332802">
                                            <p:txEl>
                                              <p:pRg st="3" end="3"/>
                                            </p:txEl>
                                          </p:spTgt>
                                        </p:tgtEl>
                                      </p:cBhvr>
                                    </p:animEffect>
                                    <p:anim calcmode="lin" valueType="num">
                                      <p:cBhvr>
                                        <p:cTn id="29" dur="1000" fill="hold"/>
                                        <p:tgtEl>
                                          <p:spTgt spid="33280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32802">
                                            <p:txEl>
                                              <p:pRg st="3" end="3"/>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32802">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2" grpId="0" build="p" bldLvl="2" autoUpdateAnimBg="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Symbolic interactionist perspective </a:t>
            </a:r>
          </a:p>
        </p:txBody>
      </p:sp>
      <p:sp>
        <p:nvSpPr>
          <p:cNvPr id="54275" name="Rectangle 3"/>
          <p:cNvSpPr>
            <a:spLocks noGrp="1" noChangeArrowheads="1"/>
          </p:cNvSpPr>
          <p:nvPr>
            <p:ph idx="1"/>
          </p:nvPr>
        </p:nvSpPr>
        <p:spPr/>
        <p:txBody>
          <a:bodyPr/>
          <a:lstStyle/>
          <a:p>
            <a:pPr eaLnBrk="1" hangingPunct="1"/>
            <a:r>
              <a:rPr lang="en-US" smtClean="0"/>
              <a:t>Ageism- Prejudice, discrimination, and hostility directed at people because of their age</a:t>
            </a:r>
          </a:p>
          <a:p>
            <a:pPr eaLnBrk="1" hangingPunct="1"/>
            <a:endParaRPr lang="en-US" smtClean="0"/>
          </a:p>
          <a:p>
            <a:pPr eaLnBrk="1" hangingPunct="1"/>
            <a:r>
              <a:rPr lang="en-US" smtClean="0"/>
              <a:t>Shifting the meaning of growing old</a:t>
            </a:r>
          </a:p>
          <a:p>
            <a:pPr eaLnBrk="1" hangingPunct="1">
              <a:buFont typeface="Wingdings" pitchFamily="2" charset="2"/>
              <a:buNone/>
            </a:pPr>
            <a:endParaRPr lang="en-US" smtClean="0"/>
          </a:p>
        </p:txBody>
      </p:sp>
      <p:sp>
        <p:nvSpPr>
          <p:cNvPr id="284674" name="Slide Number Placeholder 4"/>
          <p:cNvSpPr>
            <a:spLocks noGrp="1"/>
          </p:cNvSpPr>
          <p:nvPr>
            <p:ph type="sldNum" sz="quarter" idx="12"/>
          </p:nvPr>
        </p:nvSpPr>
        <p:spPr/>
        <p:txBody>
          <a:bodyPr/>
          <a:lstStyle/>
          <a:p>
            <a:pPr>
              <a:defRPr/>
            </a:pPr>
            <a:fld id="{9DA6C63D-FEF0-41A4-8183-87357DD15824}" type="slidenum">
              <a:rPr lang="en-US"/>
              <a:pPr>
                <a:defRPr/>
              </a:pPr>
              <a:t>210</a:t>
            </a:fld>
            <a:endParaRPr lang="en-US"/>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4" name="Rectangle 2"/>
          <p:cNvSpPr>
            <a:spLocks noGrp="1" noChangeArrowheads="1"/>
          </p:cNvSpPr>
          <p:nvPr>
            <p:ph type="body" sz="half" idx="1"/>
          </p:nvPr>
        </p:nvSpPr>
        <p:spPr>
          <a:xfrm>
            <a:off x="762000" y="2057400"/>
            <a:ext cx="7772400" cy="4495800"/>
          </a:xfrm>
          <a:noFill/>
          <a:ln/>
        </p:spPr>
        <p:txBody>
          <a:bodyPr/>
          <a:lstStyle/>
          <a:p>
            <a:r>
              <a:rPr lang="en-US">
                <a:cs typeface="Times New Roman" pitchFamily="18" charset="0"/>
              </a:rPr>
              <a:t>Deciding When You Are Old - Changing Perceptions</a:t>
            </a:r>
          </a:p>
          <a:p>
            <a:r>
              <a:rPr lang="en-US">
                <a:cs typeface="Times New Roman" pitchFamily="18" charset="0"/>
              </a:rPr>
              <a:t>Biology</a:t>
            </a:r>
          </a:p>
          <a:p>
            <a:r>
              <a:rPr lang="en-US">
                <a:cs typeface="Times New Roman" pitchFamily="18" charset="0"/>
              </a:rPr>
              <a:t>Personal History</a:t>
            </a:r>
          </a:p>
          <a:p>
            <a:r>
              <a:rPr lang="en-US">
                <a:cs typeface="Times New Roman" pitchFamily="18" charset="0"/>
              </a:rPr>
              <a:t>Gender Age</a:t>
            </a:r>
          </a:p>
          <a:p>
            <a:r>
              <a:rPr lang="en-US">
                <a:cs typeface="Times New Roman" pitchFamily="18" charset="0"/>
              </a:rPr>
              <a:t>Timetable</a:t>
            </a:r>
          </a:p>
        </p:txBody>
      </p:sp>
      <p:sp>
        <p:nvSpPr>
          <p:cNvPr id="294915" name="Text Box 3"/>
          <p:cNvSpPr txBox="1">
            <a:spLocks noChangeArrowheads="1"/>
          </p:cNvSpPr>
          <p:nvPr/>
        </p:nvSpPr>
        <p:spPr bwMode="auto">
          <a:xfrm>
            <a:off x="762000" y="0"/>
            <a:ext cx="80772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Symbolic Interactionist Perspective</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4914">
                                            <p:txEl>
                                              <p:pRg st="0" end="0"/>
                                            </p:txEl>
                                          </p:spTgt>
                                        </p:tgtEl>
                                        <p:attrNameLst>
                                          <p:attrName>style.visibility</p:attrName>
                                        </p:attrNameLst>
                                      </p:cBhvr>
                                      <p:to>
                                        <p:strVal val="visible"/>
                                      </p:to>
                                    </p:set>
                                    <p:animEffect transition="in" filter="dissolve">
                                      <p:cBhvr>
                                        <p:cTn id="7" dur="500"/>
                                        <p:tgtEl>
                                          <p:spTgt spid="294914">
                                            <p:txEl>
                                              <p:pRg st="0" end="0"/>
                                            </p:txEl>
                                          </p:spTgt>
                                        </p:tgtEl>
                                      </p:cBhvr>
                                    </p:animEffect>
                                  </p:childTnLst>
                                  <p:subTnLst>
                                    <p:animClr>
                                      <p:cBhvr override="childStyle">
                                        <p:cTn dur="1" fill="hold" display="0" masterRel="nextClick" afterEffect="1"/>
                                        <p:tgtEl>
                                          <p:spTgt spid="294914">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4914">
                                            <p:txEl>
                                              <p:pRg st="1" end="1"/>
                                            </p:txEl>
                                          </p:spTgt>
                                        </p:tgtEl>
                                        <p:attrNameLst>
                                          <p:attrName>style.visibility</p:attrName>
                                        </p:attrNameLst>
                                      </p:cBhvr>
                                      <p:to>
                                        <p:strVal val="visible"/>
                                      </p:to>
                                    </p:set>
                                    <p:animEffect transition="in" filter="dissolve">
                                      <p:cBhvr>
                                        <p:cTn id="12" dur="500"/>
                                        <p:tgtEl>
                                          <p:spTgt spid="294914">
                                            <p:txEl>
                                              <p:pRg st="1" end="1"/>
                                            </p:txEl>
                                          </p:spTgt>
                                        </p:tgtEl>
                                      </p:cBhvr>
                                    </p:animEffect>
                                  </p:childTnLst>
                                  <p:subTnLst>
                                    <p:animClr>
                                      <p:cBhvr override="childStyle">
                                        <p:cTn dur="1" fill="hold" display="0" masterRel="nextClick" afterEffect="1"/>
                                        <p:tgtEl>
                                          <p:spTgt spid="294914">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4914">
                                            <p:txEl>
                                              <p:pRg st="2" end="2"/>
                                            </p:txEl>
                                          </p:spTgt>
                                        </p:tgtEl>
                                        <p:attrNameLst>
                                          <p:attrName>style.visibility</p:attrName>
                                        </p:attrNameLst>
                                      </p:cBhvr>
                                      <p:to>
                                        <p:strVal val="visible"/>
                                      </p:to>
                                    </p:set>
                                    <p:animEffect transition="in" filter="dissolve">
                                      <p:cBhvr>
                                        <p:cTn id="17" dur="500"/>
                                        <p:tgtEl>
                                          <p:spTgt spid="294914">
                                            <p:txEl>
                                              <p:pRg st="2" end="2"/>
                                            </p:txEl>
                                          </p:spTgt>
                                        </p:tgtEl>
                                      </p:cBhvr>
                                    </p:animEffect>
                                  </p:childTnLst>
                                  <p:subTnLst>
                                    <p:animClr>
                                      <p:cBhvr override="childStyle">
                                        <p:cTn dur="1" fill="hold" display="0" masterRel="nextClick" afterEffect="1"/>
                                        <p:tgtEl>
                                          <p:spTgt spid="294914">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4914">
                                            <p:txEl>
                                              <p:pRg st="3" end="3"/>
                                            </p:txEl>
                                          </p:spTgt>
                                        </p:tgtEl>
                                        <p:attrNameLst>
                                          <p:attrName>style.visibility</p:attrName>
                                        </p:attrNameLst>
                                      </p:cBhvr>
                                      <p:to>
                                        <p:strVal val="visible"/>
                                      </p:to>
                                    </p:set>
                                    <p:animEffect transition="in" filter="dissolve">
                                      <p:cBhvr>
                                        <p:cTn id="22" dur="500"/>
                                        <p:tgtEl>
                                          <p:spTgt spid="294914">
                                            <p:txEl>
                                              <p:pRg st="3" end="3"/>
                                            </p:txEl>
                                          </p:spTgt>
                                        </p:tgtEl>
                                      </p:cBhvr>
                                    </p:animEffect>
                                  </p:childTnLst>
                                  <p:subTnLst>
                                    <p:animClr>
                                      <p:cBhvr override="childStyle">
                                        <p:cTn dur="1" fill="hold" display="0" masterRel="nextClick" afterEffect="1"/>
                                        <p:tgtEl>
                                          <p:spTgt spid="294914">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4914">
                                            <p:txEl>
                                              <p:pRg st="4" end="4"/>
                                            </p:txEl>
                                          </p:spTgt>
                                        </p:tgtEl>
                                        <p:attrNameLst>
                                          <p:attrName>style.visibility</p:attrName>
                                        </p:attrNameLst>
                                      </p:cBhvr>
                                      <p:to>
                                        <p:strVal val="visible"/>
                                      </p:to>
                                    </p:set>
                                    <p:animEffect transition="in" filter="dissolve">
                                      <p:cBhvr>
                                        <p:cTn id="27" dur="500"/>
                                        <p:tgtEl>
                                          <p:spTgt spid="294914">
                                            <p:txEl>
                                              <p:pRg st="4" end="4"/>
                                            </p:txEl>
                                          </p:spTgt>
                                        </p:tgtEl>
                                      </p:cBhvr>
                                    </p:animEffect>
                                  </p:childTnLst>
                                  <p:subTnLst>
                                    <p:animClr>
                                      <p:cBhvr override="childStyle">
                                        <p:cTn dur="1" fill="hold" display="0" masterRel="nextClick" afterEffect="1"/>
                                        <p:tgtEl>
                                          <p:spTgt spid="294914">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build="p" bldLvl="2" autoUpdateAnimBg="0"/>
    </p:bldLst>
  </p:timing>
</p:sld>
</file>

<file path=ppt/slides/slide2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62" name="Rectangle 2"/>
          <p:cNvSpPr>
            <a:spLocks noGrp="1" noChangeArrowheads="1"/>
          </p:cNvSpPr>
          <p:nvPr>
            <p:ph type="body" sz="half" idx="1"/>
          </p:nvPr>
        </p:nvSpPr>
        <p:spPr>
          <a:xfrm>
            <a:off x="762000" y="2057400"/>
            <a:ext cx="8001000" cy="3962400"/>
          </a:xfrm>
          <a:noFill/>
          <a:ln/>
        </p:spPr>
        <p:txBody>
          <a:bodyPr/>
          <a:lstStyle/>
          <a:p>
            <a:pPr>
              <a:lnSpc>
                <a:spcPct val="140000"/>
              </a:lnSpc>
            </a:pPr>
            <a:r>
              <a:rPr lang="en-US">
                <a:cs typeface="Times New Roman" pitchFamily="18" charset="0"/>
              </a:rPr>
              <a:t>Agism</a:t>
            </a:r>
          </a:p>
          <a:p>
            <a:pPr>
              <a:lnSpc>
                <a:spcPct val="140000"/>
              </a:lnSpc>
            </a:pPr>
            <a:r>
              <a:rPr lang="en-US">
                <a:cs typeface="Times New Roman" pitchFamily="18" charset="0"/>
              </a:rPr>
              <a:t>Shifting Meanings</a:t>
            </a:r>
          </a:p>
          <a:p>
            <a:pPr>
              <a:lnSpc>
                <a:spcPct val="140000"/>
              </a:lnSpc>
            </a:pPr>
            <a:r>
              <a:rPr lang="en-US">
                <a:cs typeface="Times New Roman" pitchFamily="18" charset="0"/>
              </a:rPr>
              <a:t>Gerotranscendence Theory</a:t>
            </a:r>
          </a:p>
          <a:p>
            <a:pPr>
              <a:lnSpc>
                <a:spcPct val="140000"/>
              </a:lnSpc>
            </a:pPr>
            <a:r>
              <a:rPr lang="en-US">
                <a:cs typeface="Times New Roman" pitchFamily="18" charset="0"/>
              </a:rPr>
              <a:t>Influence of Mass Media</a:t>
            </a:r>
          </a:p>
        </p:txBody>
      </p:sp>
      <p:sp>
        <p:nvSpPr>
          <p:cNvPr id="296963" name="Text Box 3"/>
          <p:cNvSpPr txBox="1">
            <a:spLocks noChangeArrowheads="1"/>
          </p:cNvSpPr>
          <p:nvPr/>
        </p:nvSpPr>
        <p:spPr bwMode="auto">
          <a:xfrm>
            <a:off x="762000" y="0"/>
            <a:ext cx="70104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Changing Perceptions of the Elderly</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62">
                                            <p:txEl>
                                              <p:pRg st="0" end="0"/>
                                            </p:txEl>
                                          </p:spTgt>
                                        </p:tgtEl>
                                        <p:attrNameLst>
                                          <p:attrName>style.visibility</p:attrName>
                                        </p:attrNameLst>
                                      </p:cBhvr>
                                      <p:to>
                                        <p:strVal val="visible"/>
                                      </p:to>
                                    </p:set>
                                    <p:animEffect transition="in" filter="dissolve">
                                      <p:cBhvr>
                                        <p:cTn id="7" dur="500"/>
                                        <p:tgtEl>
                                          <p:spTgt spid="296962">
                                            <p:txEl>
                                              <p:pRg st="0" end="0"/>
                                            </p:txEl>
                                          </p:spTgt>
                                        </p:tgtEl>
                                      </p:cBhvr>
                                    </p:animEffect>
                                  </p:childTnLst>
                                  <p:subTnLst>
                                    <p:animClr>
                                      <p:cBhvr override="childStyle">
                                        <p:cTn dur="1" fill="hold" display="0" masterRel="nextClick" afterEffect="1"/>
                                        <p:tgtEl>
                                          <p:spTgt spid="296962">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62">
                                            <p:txEl>
                                              <p:pRg st="1" end="1"/>
                                            </p:txEl>
                                          </p:spTgt>
                                        </p:tgtEl>
                                        <p:attrNameLst>
                                          <p:attrName>style.visibility</p:attrName>
                                        </p:attrNameLst>
                                      </p:cBhvr>
                                      <p:to>
                                        <p:strVal val="visible"/>
                                      </p:to>
                                    </p:set>
                                    <p:animEffect transition="in" filter="dissolve">
                                      <p:cBhvr>
                                        <p:cTn id="12" dur="500"/>
                                        <p:tgtEl>
                                          <p:spTgt spid="296962">
                                            <p:txEl>
                                              <p:pRg st="1" end="1"/>
                                            </p:txEl>
                                          </p:spTgt>
                                        </p:tgtEl>
                                      </p:cBhvr>
                                    </p:animEffect>
                                  </p:childTnLst>
                                  <p:subTnLst>
                                    <p:animClr>
                                      <p:cBhvr override="childStyle">
                                        <p:cTn dur="1" fill="hold" display="0" masterRel="nextClick" afterEffect="1"/>
                                        <p:tgtEl>
                                          <p:spTgt spid="296962">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62">
                                            <p:txEl>
                                              <p:pRg st="2" end="2"/>
                                            </p:txEl>
                                          </p:spTgt>
                                        </p:tgtEl>
                                        <p:attrNameLst>
                                          <p:attrName>style.visibility</p:attrName>
                                        </p:attrNameLst>
                                      </p:cBhvr>
                                      <p:to>
                                        <p:strVal val="visible"/>
                                      </p:to>
                                    </p:set>
                                    <p:animEffect transition="in" filter="dissolve">
                                      <p:cBhvr>
                                        <p:cTn id="17" dur="500"/>
                                        <p:tgtEl>
                                          <p:spTgt spid="296962">
                                            <p:txEl>
                                              <p:pRg st="2" end="2"/>
                                            </p:txEl>
                                          </p:spTgt>
                                        </p:tgtEl>
                                      </p:cBhvr>
                                    </p:animEffect>
                                  </p:childTnLst>
                                  <p:subTnLst>
                                    <p:animClr>
                                      <p:cBhvr override="childStyle">
                                        <p:cTn dur="1" fill="hold" display="0" masterRel="nextClick" afterEffect="1"/>
                                        <p:tgtEl>
                                          <p:spTgt spid="296962">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6962">
                                            <p:txEl>
                                              <p:pRg st="3" end="3"/>
                                            </p:txEl>
                                          </p:spTgt>
                                        </p:tgtEl>
                                        <p:attrNameLst>
                                          <p:attrName>style.visibility</p:attrName>
                                        </p:attrNameLst>
                                      </p:cBhvr>
                                      <p:to>
                                        <p:strVal val="visible"/>
                                      </p:to>
                                    </p:set>
                                    <p:animEffect transition="in" filter="dissolve">
                                      <p:cBhvr>
                                        <p:cTn id="22" dur="500"/>
                                        <p:tgtEl>
                                          <p:spTgt spid="296962">
                                            <p:txEl>
                                              <p:pRg st="3" end="3"/>
                                            </p:txEl>
                                          </p:spTgt>
                                        </p:tgtEl>
                                      </p:cBhvr>
                                    </p:animEffect>
                                  </p:childTnLst>
                                  <p:subTnLst>
                                    <p:animClr>
                                      <p:cBhvr override="childStyle">
                                        <p:cTn dur="1" fill="hold" display="0" masterRel="nextClick" afterEffect="1"/>
                                        <p:tgtEl>
                                          <p:spTgt spid="296962">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2" grpId="0" build="p" bldLvl="2" autoUpdateAnimBg="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Functionalist perspective</a:t>
            </a:r>
          </a:p>
        </p:txBody>
      </p:sp>
      <p:sp>
        <p:nvSpPr>
          <p:cNvPr id="55299" name="Rectangle 3"/>
          <p:cNvSpPr>
            <a:spLocks noGrp="1" noChangeArrowheads="1"/>
          </p:cNvSpPr>
          <p:nvPr>
            <p:ph idx="1"/>
          </p:nvPr>
        </p:nvSpPr>
        <p:spPr/>
        <p:txBody>
          <a:bodyPr/>
          <a:lstStyle/>
          <a:p>
            <a:pPr eaLnBrk="1" hangingPunct="1"/>
            <a:r>
              <a:rPr lang="en-US" smtClean="0"/>
              <a:t>Disengagement theory- the view that society prevents disruption by having the elderly vacate (or disengage from) their positions of responsibility so the younger generation can step into their shoes</a:t>
            </a:r>
          </a:p>
          <a:p>
            <a:pPr eaLnBrk="1" hangingPunct="1"/>
            <a:endParaRPr lang="en-US" smtClean="0"/>
          </a:p>
          <a:p>
            <a:pPr eaLnBrk="1" hangingPunct="1"/>
            <a:endParaRPr lang="en-US" smtClean="0"/>
          </a:p>
        </p:txBody>
      </p:sp>
      <p:sp>
        <p:nvSpPr>
          <p:cNvPr id="6" name="Slide Number Placeholder 5"/>
          <p:cNvSpPr>
            <a:spLocks noGrp="1"/>
          </p:cNvSpPr>
          <p:nvPr>
            <p:ph type="sldNum" sz="quarter" idx="12"/>
          </p:nvPr>
        </p:nvSpPr>
        <p:spPr/>
        <p:txBody>
          <a:bodyPr/>
          <a:lstStyle/>
          <a:p>
            <a:pPr>
              <a:defRPr/>
            </a:pPr>
            <a:fld id="{7998EF44-5B49-4A41-85ED-91BC067129D9}" type="slidenum">
              <a:rPr lang="en-US"/>
              <a:pPr>
                <a:defRPr/>
              </a:pPr>
              <a:t>213</a:t>
            </a:fld>
            <a:endParaRPr lang="en-US"/>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Functionalist perspective</a:t>
            </a:r>
          </a:p>
        </p:txBody>
      </p:sp>
      <p:sp>
        <p:nvSpPr>
          <p:cNvPr id="56323" name="Rectangle 3"/>
          <p:cNvSpPr>
            <a:spLocks noGrp="1" noChangeArrowheads="1"/>
          </p:cNvSpPr>
          <p:nvPr>
            <p:ph idx="1"/>
          </p:nvPr>
        </p:nvSpPr>
        <p:spPr/>
        <p:txBody>
          <a:bodyPr/>
          <a:lstStyle/>
          <a:p>
            <a:pPr eaLnBrk="1" hangingPunct="1"/>
            <a:r>
              <a:rPr lang="en-US" smtClean="0"/>
              <a:t>Activity theory- the view that satisfaction during old age is related to a person’s level and quality of activity</a:t>
            </a:r>
          </a:p>
          <a:p>
            <a:pPr eaLnBrk="1" hangingPunct="1"/>
            <a:endParaRPr lang="en-US" smtClean="0"/>
          </a:p>
          <a:p>
            <a:pPr eaLnBrk="1" hangingPunct="1"/>
            <a:endParaRPr lang="en-US" smtClean="0"/>
          </a:p>
        </p:txBody>
      </p:sp>
      <p:sp>
        <p:nvSpPr>
          <p:cNvPr id="286722" name="Slide Number Placeholder 5"/>
          <p:cNvSpPr>
            <a:spLocks noGrp="1"/>
          </p:cNvSpPr>
          <p:nvPr>
            <p:ph type="sldNum" sz="quarter" idx="12"/>
          </p:nvPr>
        </p:nvSpPr>
        <p:spPr/>
        <p:txBody>
          <a:bodyPr/>
          <a:lstStyle/>
          <a:p>
            <a:pPr>
              <a:defRPr/>
            </a:pPr>
            <a:fld id="{A431951A-AB67-460D-AEE2-9AD7E7FD5430}" type="slidenum">
              <a:rPr lang="en-US" altLang="en-US"/>
              <a:pPr>
                <a:defRPr/>
              </a:pPr>
              <a:t>214</a:t>
            </a:fld>
            <a:endParaRPr lang="en-US" altLang="en-US"/>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Functionalist perspective</a:t>
            </a:r>
          </a:p>
        </p:txBody>
      </p:sp>
      <p:sp>
        <p:nvSpPr>
          <p:cNvPr id="57347" name="Rectangle 3"/>
          <p:cNvSpPr>
            <a:spLocks noGrp="1" noChangeArrowheads="1"/>
          </p:cNvSpPr>
          <p:nvPr>
            <p:ph idx="1"/>
          </p:nvPr>
        </p:nvSpPr>
        <p:spPr/>
        <p:txBody>
          <a:bodyPr/>
          <a:lstStyle/>
          <a:p>
            <a:pPr eaLnBrk="1" hangingPunct="1"/>
            <a:r>
              <a:rPr lang="en-US" smtClean="0"/>
              <a:t>Continuity theory- how people adjust to retirement by continuing aspects of their lives, such as roles or coping techniques</a:t>
            </a:r>
          </a:p>
        </p:txBody>
      </p:sp>
      <p:sp>
        <p:nvSpPr>
          <p:cNvPr id="287746" name="Slide Number Placeholder 5"/>
          <p:cNvSpPr>
            <a:spLocks noGrp="1"/>
          </p:cNvSpPr>
          <p:nvPr>
            <p:ph type="sldNum" sz="quarter" idx="12"/>
          </p:nvPr>
        </p:nvSpPr>
        <p:spPr/>
        <p:txBody>
          <a:bodyPr/>
          <a:lstStyle/>
          <a:p>
            <a:pPr>
              <a:defRPr/>
            </a:pPr>
            <a:fld id="{9380F417-920E-494F-A5C9-12A901D0D892}" type="slidenum">
              <a:rPr lang="en-US"/>
              <a:pPr>
                <a:defRPr/>
              </a:pPr>
              <a:t>215</a:t>
            </a:fld>
            <a:endParaRPr lang="en-US"/>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058" name="Rectangle 2"/>
          <p:cNvSpPr>
            <a:spLocks noGrp="1" noChangeArrowheads="1"/>
          </p:cNvSpPr>
          <p:nvPr>
            <p:ph type="body" sz="half" idx="1"/>
          </p:nvPr>
        </p:nvSpPr>
        <p:spPr>
          <a:xfrm>
            <a:off x="762000" y="2057400"/>
            <a:ext cx="8382000" cy="4114800"/>
          </a:xfrm>
          <a:noFill/>
          <a:ln/>
        </p:spPr>
        <p:txBody>
          <a:bodyPr/>
          <a:lstStyle/>
          <a:p>
            <a:pPr>
              <a:lnSpc>
                <a:spcPct val="190000"/>
              </a:lnSpc>
            </a:pPr>
            <a:r>
              <a:rPr lang="en-US">
                <a:cs typeface="Times New Roman" pitchFamily="18" charset="0"/>
              </a:rPr>
              <a:t>Social Security Legislation</a:t>
            </a:r>
          </a:p>
        </p:txBody>
      </p:sp>
      <p:sp>
        <p:nvSpPr>
          <p:cNvPr id="301059" name="Text Box 3"/>
          <p:cNvSpPr txBox="1">
            <a:spLocks noChangeArrowheads="1"/>
          </p:cNvSpPr>
          <p:nvPr/>
        </p:nvSpPr>
        <p:spPr bwMode="auto">
          <a:xfrm>
            <a:off x="762000" y="0"/>
            <a:ext cx="80772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Conflict Perspective</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1058">
                                            <p:txEl>
                                              <p:pRg st="0" end="0"/>
                                            </p:txEl>
                                          </p:spTgt>
                                        </p:tgtEl>
                                        <p:attrNameLst>
                                          <p:attrName>style.visibility</p:attrName>
                                        </p:attrNameLst>
                                      </p:cBhvr>
                                      <p:to>
                                        <p:strVal val="visible"/>
                                      </p:to>
                                    </p:set>
                                    <p:animEffect transition="in" filter="dissolve">
                                      <p:cBhvr>
                                        <p:cTn id="7" dur="500"/>
                                        <p:tgtEl>
                                          <p:spTgt spid="301058">
                                            <p:txEl>
                                              <p:pRg st="0" end="0"/>
                                            </p:txEl>
                                          </p:spTgt>
                                        </p:tgtEl>
                                      </p:cBhvr>
                                    </p:animEffect>
                                  </p:childTnLst>
                                  <p:subTnLst>
                                    <p:animClr>
                                      <p:cBhvr override="childStyle">
                                        <p:cTn dur="1" fill="hold" display="0" masterRel="nextClick" afterEffect="1"/>
                                        <p:tgtEl>
                                          <p:spTgt spid="301058">
                                            <p:txEl>
                                              <p:pRg st="0" end="0"/>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build="p" bldLvl="2" autoUpdateAnimBg="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7" name="Picture 3"/>
          <p:cNvPicPr>
            <a:picLocks noGrp="1" noChangeAspect="1" noChangeArrowheads="1"/>
          </p:cNvPicPr>
          <p:nvPr>
            <p:ph/>
          </p:nvPr>
        </p:nvPicPr>
        <p:blipFill>
          <a:blip r:embed="rId3" cstate="print"/>
          <a:srcRect/>
          <a:stretch>
            <a:fillRect/>
          </a:stretch>
        </p:blipFill>
        <p:spPr>
          <a:xfrm>
            <a:off x="2008188" y="228600"/>
            <a:ext cx="5078412" cy="6248400"/>
          </a:xfrm>
          <a:noFill/>
          <a:ln cap="flat" algn="ctr">
            <a:solidFill>
              <a:schemeClr val="bg2"/>
            </a:solidFill>
          </a:ln>
          <a:effectLst>
            <a:outerShdw dist="71842"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3107"/>
                                        </p:tgtEl>
                                        <p:attrNameLst>
                                          <p:attrName>style.visibility</p:attrName>
                                        </p:attrNameLst>
                                      </p:cBhvr>
                                      <p:to>
                                        <p:strVal val="visible"/>
                                      </p:to>
                                    </p:set>
                                    <p:anim calcmode="lin" valueType="num">
                                      <p:cBhvr>
                                        <p:cTn id="7" dur="2000" fill="hold"/>
                                        <p:tgtEl>
                                          <p:spTgt spid="303107"/>
                                        </p:tgtEl>
                                        <p:attrNameLst>
                                          <p:attrName>ppt_w</p:attrName>
                                        </p:attrNameLst>
                                      </p:cBhvr>
                                      <p:tavLst>
                                        <p:tav tm="0">
                                          <p:val>
                                            <p:strVal val="#ppt_w*0.70"/>
                                          </p:val>
                                        </p:tav>
                                        <p:tav tm="100000">
                                          <p:val>
                                            <p:strVal val="#ppt_w"/>
                                          </p:val>
                                        </p:tav>
                                      </p:tavLst>
                                    </p:anim>
                                    <p:anim calcmode="lin" valueType="num">
                                      <p:cBhvr>
                                        <p:cTn id="8" dur="2000" fill="hold"/>
                                        <p:tgtEl>
                                          <p:spTgt spid="303107"/>
                                        </p:tgtEl>
                                        <p:attrNameLst>
                                          <p:attrName>ppt_h</p:attrName>
                                        </p:attrNameLst>
                                      </p:cBhvr>
                                      <p:tavLst>
                                        <p:tav tm="0">
                                          <p:val>
                                            <p:strVal val="#ppt_h"/>
                                          </p:val>
                                        </p:tav>
                                        <p:tav tm="100000">
                                          <p:val>
                                            <p:strVal val="#ppt_h"/>
                                          </p:val>
                                        </p:tav>
                                      </p:tavLst>
                                    </p:anim>
                                    <p:animEffect transition="in" filter="fade">
                                      <p:cBhvr>
                                        <p:cTn id="9" dur="2000"/>
                                        <p:tgtEl>
                                          <p:spTgt spid="303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54" name="Rectangle 2"/>
          <p:cNvSpPr>
            <a:spLocks noGrp="1" noChangeArrowheads="1"/>
          </p:cNvSpPr>
          <p:nvPr>
            <p:ph type="body" sz="half" idx="1"/>
          </p:nvPr>
        </p:nvSpPr>
        <p:spPr>
          <a:xfrm>
            <a:off x="762000" y="2057400"/>
            <a:ext cx="8382000" cy="3962400"/>
          </a:xfrm>
          <a:noFill/>
          <a:ln/>
        </p:spPr>
        <p:txBody>
          <a:bodyPr/>
          <a:lstStyle/>
          <a:p>
            <a:pPr>
              <a:lnSpc>
                <a:spcPct val="200000"/>
              </a:lnSpc>
              <a:buClr>
                <a:srgbClr val="B2B2B2"/>
              </a:buClr>
            </a:pPr>
            <a:r>
              <a:rPr lang="en-US">
                <a:solidFill>
                  <a:srgbClr val="B2B2B2"/>
                </a:solidFill>
                <a:cs typeface="Times New Roman" pitchFamily="18" charset="0"/>
              </a:rPr>
              <a:t>Social Security Legislation</a:t>
            </a:r>
          </a:p>
          <a:p>
            <a:pPr>
              <a:lnSpc>
                <a:spcPct val="200000"/>
              </a:lnSpc>
            </a:pPr>
            <a:r>
              <a:rPr lang="en-US">
                <a:cs typeface="Times New Roman" pitchFamily="18" charset="0"/>
              </a:rPr>
              <a:t>Intergenerational Conflict</a:t>
            </a:r>
          </a:p>
        </p:txBody>
      </p:sp>
      <p:sp>
        <p:nvSpPr>
          <p:cNvPr id="305155" name="Text Box 3"/>
          <p:cNvSpPr txBox="1">
            <a:spLocks noChangeArrowheads="1"/>
          </p:cNvSpPr>
          <p:nvPr/>
        </p:nvSpPr>
        <p:spPr bwMode="auto">
          <a:xfrm>
            <a:off x="762000" y="0"/>
            <a:ext cx="80772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Conflict Perspective</a:t>
            </a:r>
          </a:p>
        </p:txBody>
      </p:sp>
    </p:spTree>
  </p:cSld>
  <p:clrMapOvr>
    <a:masterClrMapping/>
  </p:clrMapOvr>
  <p:transition>
    <p:cut/>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3" name="Picture 3"/>
          <p:cNvPicPr>
            <a:picLocks noGrp="1" noChangeAspect="1" noChangeArrowheads="1"/>
          </p:cNvPicPr>
          <p:nvPr>
            <p:ph/>
          </p:nvPr>
        </p:nvPicPr>
        <p:blipFill>
          <a:blip r:embed="rId3" cstate="print"/>
          <a:srcRect/>
          <a:stretch>
            <a:fillRect/>
          </a:stretch>
        </p:blipFill>
        <p:spPr>
          <a:xfrm>
            <a:off x="1981200" y="304800"/>
            <a:ext cx="5130800" cy="6172200"/>
          </a:xfrm>
          <a:noFill/>
          <a:ln cap="flat" algn="ctr">
            <a:solidFill>
              <a:schemeClr val="bg2"/>
            </a:solidFill>
          </a:ln>
          <a:effectLst>
            <a:outerShdw dist="71842"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07203"/>
                                        </p:tgtEl>
                                        <p:attrNameLst>
                                          <p:attrName>style.visibility</p:attrName>
                                        </p:attrNameLst>
                                      </p:cBhvr>
                                      <p:to>
                                        <p:strVal val="visible"/>
                                      </p:to>
                                    </p:set>
                                    <p:animEffect transition="in" filter="fade">
                                      <p:cBhvr>
                                        <p:cTn id="7" dur="1600" decel="100000"/>
                                        <p:tgtEl>
                                          <p:spTgt spid="307203"/>
                                        </p:tgtEl>
                                      </p:cBhvr>
                                    </p:animEffect>
                                    <p:anim calcmode="lin" valueType="num">
                                      <p:cBhvr>
                                        <p:cTn id="8" dur="1600" decel="100000" fill="hold"/>
                                        <p:tgtEl>
                                          <p:spTgt spid="307203"/>
                                        </p:tgtEl>
                                        <p:attrNameLst>
                                          <p:attrName>style.rotation</p:attrName>
                                        </p:attrNameLst>
                                      </p:cBhvr>
                                      <p:tavLst>
                                        <p:tav tm="0">
                                          <p:val>
                                            <p:fltVal val="-90"/>
                                          </p:val>
                                        </p:tav>
                                        <p:tav tm="100000">
                                          <p:val>
                                            <p:fltVal val="0"/>
                                          </p:val>
                                        </p:tav>
                                      </p:tavLst>
                                    </p:anim>
                                    <p:anim calcmode="lin" valueType="num">
                                      <p:cBhvr>
                                        <p:cTn id="9" dur="1600" decel="100000" fill="hold"/>
                                        <p:tgtEl>
                                          <p:spTgt spid="307203"/>
                                        </p:tgtEl>
                                        <p:attrNameLst>
                                          <p:attrName>ppt_x</p:attrName>
                                        </p:attrNameLst>
                                      </p:cBhvr>
                                      <p:tavLst>
                                        <p:tav tm="0">
                                          <p:val>
                                            <p:strVal val="#ppt_x+0.4"/>
                                          </p:val>
                                        </p:tav>
                                        <p:tav tm="100000">
                                          <p:val>
                                            <p:strVal val="#ppt_x-0.05"/>
                                          </p:val>
                                        </p:tav>
                                      </p:tavLst>
                                    </p:anim>
                                    <p:anim calcmode="lin" valueType="num">
                                      <p:cBhvr>
                                        <p:cTn id="10" dur="1600" decel="100000" fill="hold"/>
                                        <p:tgtEl>
                                          <p:spTgt spid="307203"/>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307203"/>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30720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2" name="Picture 4"/>
          <p:cNvPicPr>
            <a:picLocks noGrp="1" noChangeAspect="1" noChangeArrowheads="1"/>
          </p:cNvPicPr>
          <p:nvPr>
            <p:ph/>
          </p:nvPr>
        </p:nvPicPr>
        <p:blipFill>
          <a:blip r:embed="rId3" cstate="print"/>
          <a:srcRect b="59825"/>
          <a:stretch>
            <a:fillRect/>
          </a:stretch>
        </p:blipFill>
        <p:spPr>
          <a:xfrm>
            <a:off x="685800" y="1219200"/>
            <a:ext cx="8001000" cy="1752600"/>
          </a:xfrm>
          <a:noFill/>
          <a:ln cap="flat">
            <a:solidFill>
              <a:schemeClr val="bg2"/>
            </a:solidFill>
          </a:ln>
          <a:effectLst>
            <a:outerShdw dist="71842" dir="2700000" algn="ctr" rotWithShape="0">
              <a:schemeClr val="bg2"/>
            </a:outerShdw>
          </a:effectLst>
        </p:spPr>
      </p:pic>
      <p:sp>
        <p:nvSpPr>
          <p:cNvPr id="9" name="Footer Placeholder 2"/>
          <p:cNvSpPr>
            <a:spLocks noGrp="1"/>
          </p:cNvSpPr>
          <p:nvPr>
            <p:ph type="ftr" sz="quarter" idx="10"/>
          </p:nvPr>
        </p:nvSpPr>
        <p:spPr/>
        <p:txBody>
          <a:bodyPr/>
          <a:lstStyle/>
          <a:p>
            <a:r>
              <a:rPr lang="en-US"/>
              <a:t>Copyright © 2010 Pearson Education, Inc. All rights reserved.</a:t>
            </a:r>
          </a:p>
        </p:txBody>
      </p:sp>
      <p:sp>
        <p:nvSpPr>
          <p:cNvPr id="10" name="Slide Number Placeholder 3"/>
          <p:cNvSpPr>
            <a:spLocks noGrp="1"/>
          </p:cNvSpPr>
          <p:nvPr>
            <p:ph type="sldNum" sz="quarter" idx="11"/>
          </p:nvPr>
        </p:nvSpPr>
        <p:spPr/>
        <p:txBody>
          <a:bodyPr/>
          <a:lstStyle/>
          <a:p>
            <a:fld id="{21A06354-8028-435E-BA45-C47F893BDFA0}" type="slidenum">
              <a:rPr lang="en-US"/>
              <a:pPr/>
              <a:t>22</a:t>
            </a:fld>
            <a:endParaRPr lang="en-US"/>
          </a:p>
        </p:txBody>
      </p:sp>
      <p:pic>
        <p:nvPicPr>
          <p:cNvPr id="334854" name="Picture 6"/>
          <p:cNvPicPr>
            <a:picLocks noChangeAspect="1" noChangeArrowheads="1"/>
          </p:cNvPicPr>
          <p:nvPr/>
        </p:nvPicPr>
        <p:blipFill>
          <a:blip r:embed="rId3" cstate="print"/>
          <a:srcRect b="45851"/>
          <a:stretch>
            <a:fillRect/>
          </a:stretch>
        </p:blipFill>
        <p:spPr bwMode="auto">
          <a:xfrm>
            <a:off x="685800" y="1219200"/>
            <a:ext cx="8001000" cy="2362200"/>
          </a:xfrm>
          <a:prstGeom prst="rect">
            <a:avLst/>
          </a:prstGeom>
          <a:noFill/>
          <a:ln w="9525" algn="ctr">
            <a:solidFill>
              <a:schemeClr val="bg2"/>
            </a:solidFill>
            <a:miter lim="800000"/>
            <a:headEnd/>
            <a:tailEnd/>
          </a:ln>
          <a:effectLst>
            <a:outerShdw dist="71842" dir="2700000" algn="ctr" rotWithShape="0">
              <a:schemeClr val="bg2"/>
            </a:outerShdw>
          </a:effectLst>
        </p:spPr>
      </p:pic>
      <p:pic>
        <p:nvPicPr>
          <p:cNvPr id="334855" name="Picture 7"/>
          <p:cNvPicPr>
            <a:picLocks noChangeAspect="1" noChangeArrowheads="1"/>
          </p:cNvPicPr>
          <p:nvPr/>
        </p:nvPicPr>
        <p:blipFill>
          <a:blip r:embed="rId3" cstate="print"/>
          <a:srcRect/>
          <a:stretch>
            <a:fillRect/>
          </a:stretch>
        </p:blipFill>
        <p:spPr bwMode="auto">
          <a:xfrm>
            <a:off x="685800" y="1219200"/>
            <a:ext cx="8001000" cy="4362450"/>
          </a:xfrm>
          <a:prstGeom prst="rect">
            <a:avLst/>
          </a:prstGeom>
          <a:noFill/>
          <a:ln w="9525" algn="ctr">
            <a:solidFill>
              <a:schemeClr val="bg2"/>
            </a:solidFill>
            <a:miter lim="800000"/>
            <a:headEnd/>
            <a:tailEnd/>
          </a:ln>
          <a:effectLst>
            <a:outerShdw dist="71842" dir="2700000" algn="ctr" rotWithShape="0">
              <a:schemeClr val="bg2"/>
            </a:outerShdw>
          </a:effectLst>
        </p:spPr>
      </p:pic>
      <p:sp>
        <p:nvSpPr>
          <p:cNvPr id="334856" name="Rectangle 8"/>
          <p:cNvSpPr>
            <a:spLocks noChangeArrowheads="1"/>
          </p:cNvSpPr>
          <p:nvPr/>
        </p:nvSpPr>
        <p:spPr bwMode="auto">
          <a:xfrm>
            <a:off x="2895600" y="3886200"/>
            <a:ext cx="5791200" cy="304800"/>
          </a:xfrm>
          <a:prstGeom prst="rect">
            <a:avLst/>
          </a:prstGeom>
          <a:noFill/>
          <a:ln w="38100">
            <a:solidFill>
              <a:schemeClr val="bg2"/>
            </a:solidFill>
            <a:miter lim="800000"/>
            <a:headEnd/>
            <a:tailEnd/>
          </a:ln>
          <a:effectLst/>
        </p:spPr>
        <p:txBody>
          <a:bodyPr wrap="none" anchor="ctr"/>
          <a:lstStyle/>
          <a:p>
            <a:endParaRPr lang="en-US"/>
          </a:p>
        </p:txBody>
      </p:sp>
      <p:sp>
        <p:nvSpPr>
          <p:cNvPr id="334857" name="Rectangle 9"/>
          <p:cNvSpPr>
            <a:spLocks noChangeArrowheads="1"/>
          </p:cNvSpPr>
          <p:nvPr/>
        </p:nvSpPr>
        <p:spPr bwMode="auto">
          <a:xfrm>
            <a:off x="2895600" y="4191000"/>
            <a:ext cx="5791200" cy="228600"/>
          </a:xfrm>
          <a:prstGeom prst="rect">
            <a:avLst/>
          </a:prstGeom>
          <a:noFill/>
          <a:ln w="38100">
            <a:solidFill>
              <a:schemeClr val="bg2"/>
            </a:solidFill>
            <a:miter lim="800000"/>
            <a:headEnd/>
            <a:tailEnd/>
          </a:ln>
          <a:effectLst/>
        </p:spPr>
        <p:txBody>
          <a:bodyPr wrap="none" anchor="ctr"/>
          <a:lstStyle/>
          <a:p>
            <a:endParaRPr lang="en-US"/>
          </a:p>
        </p:txBody>
      </p:sp>
      <p:sp>
        <p:nvSpPr>
          <p:cNvPr id="334858" name="Rectangle 10"/>
          <p:cNvSpPr>
            <a:spLocks noChangeArrowheads="1"/>
          </p:cNvSpPr>
          <p:nvPr/>
        </p:nvSpPr>
        <p:spPr bwMode="auto">
          <a:xfrm>
            <a:off x="2895600" y="4419600"/>
            <a:ext cx="5791200" cy="304800"/>
          </a:xfrm>
          <a:prstGeom prst="rect">
            <a:avLst/>
          </a:prstGeom>
          <a:noFill/>
          <a:ln w="38100">
            <a:solidFill>
              <a:schemeClr val="bg2"/>
            </a:solidFill>
            <a:miter lim="800000"/>
            <a:headEnd/>
            <a:tailEnd/>
          </a:ln>
          <a:effectLst/>
        </p:spPr>
        <p:txBody>
          <a:bodyPr wrap="none" anchor="ctr"/>
          <a:lstStyle/>
          <a:p>
            <a:endParaRPr lang="en-US"/>
          </a:p>
        </p:txBody>
      </p:sp>
      <p:sp>
        <p:nvSpPr>
          <p:cNvPr id="334859" name="Rectangle 11"/>
          <p:cNvSpPr>
            <a:spLocks noChangeArrowheads="1"/>
          </p:cNvSpPr>
          <p:nvPr/>
        </p:nvSpPr>
        <p:spPr bwMode="auto">
          <a:xfrm>
            <a:off x="2895600" y="4724400"/>
            <a:ext cx="5791200" cy="304800"/>
          </a:xfrm>
          <a:prstGeom prst="rect">
            <a:avLst/>
          </a:prstGeom>
          <a:noFill/>
          <a:ln w="38100">
            <a:solidFill>
              <a:schemeClr val="bg2"/>
            </a:solidFill>
            <a:miter lim="800000"/>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34852"/>
                                        </p:tgtEl>
                                        <p:attrNameLst>
                                          <p:attrName>style.visibility</p:attrName>
                                        </p:attrNameLst>
                                      </p:cBhvr>
                                      <p:to>
                                        <p:strVal val="visible"/>
                                      </p:to>
                                    </p:set>
                                    <p:animScale>
                                      <p:cBhvr>
                                        <p:cTn id="7" dur="2000" decel="50000" fill="hold">
                                          <p:stCondLst>
                                            <p:cond delay="0"/>
                                          </p:stCondLst>
                                        </p:cTn>
                                        <p:tgtEl>
                                          <p:spTgt spid="3348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34852"/>
                                        </p:tgtEl>
                                        <p:attrNameLst>
                                          <p:attrName>ppt_x</p:attrName>
                                          <p:attrName>ppt_y</p:attrName>
                                        </p:attrNameLst>
                                      </p:cBhvr>
                                    </p:animMotion>
                                    <p:animEffect transition="in" filter="fade">
                                      <p:cBhvr>
                                        <p:cTn id="9" dur="2000"/>
                                        <p:tgtEl>
                                          <p:spTgt spid="33485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34854"/>
                                        </p:tgtEl>
                                        <p:attrNameLst>
                                          <p:attrName>style.visibility</p:attrName>
                                        </p:attrNameLst>
                                      </p:cBhvr>
                                      <p:to>
                                        <p:strVal val="visible"/>
                                      </p:to>
                                    </p:set>
                                    <p:animEffect transition="in" filter="fade">
                                      <p:cBhvr>
                                        <p:cTn id="14" dur="2000"/>
                                        <p:tgtEl>
                                          <p:spTgt spid="33485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34855"/>
                                        </p:tgtEl>
                                        <p:attrNameLst>
                                          <p:attrName>style.visibility</p:attrName>
                                        </p:attrNameLst>
                                      </p:cBhvr>
                                      <p:to>
                                        <p:strVal val="visible"/>
                                      </p:to>
                                    </p:set>
                                    <p:animEffect transition="in" filter="fade">
                                      <p:cBhvr>
                                        <p:cTn id="19" dur="2000"/>
                                        <p:tgtEl>
                                          <p:spTgt spid="33485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334856"/>
                                        </p:tgtEl>
                                        <p:attrNameLst>
                                          <p:attrName>style.visibility</p:attrName>
                                        </p:attrNameLst>
                                      </p:cBhvr>
                                      <p:to>
                                        <p:strVal val="visible"/>
                                      </p:to>
                                    </p:set>
                                    <p:animEffect transition="in" filter="wipe(right)">
                                      <p:cBhvr>
                                        <p:cTn id="24" dur="1000"/>
                                        <p:tgtEl>
                                          <p:spTgt spid="334856"/>
                                        </p:tgtEl>
                                      </p:cBhvr>
                                    </p:animEffect>
                                  </p:childTnLst>
                                  <p:subTnLst>
                                    <p:set>
                                      <p:cBhvr override="childStyle">
                                        <p:cTn dur="1" fill="hold" display="0" masterRel="nextClick" afterEffect="1"/>
                                        <p:tgtEl>
                                          <p:spTgt spid="33485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34857"/>
                                        </p:tgtEl>
                                        <p:attrNameLst>
                                          <p:attrName>style.visibility</p:attrName>
                                        </p:attrNameLst>
                                      </p:cBhvr>
                                      <p:to>
                                        <p:strVal val="visible"/>
                                      </p:to>
                                    </p:set>
                                    <p:animEffect transition="in" filter="wipe(right)">
                                      <p:cBhvr>
                                        <p:cTn id="29" dur="1000"/>
                                        <p:tgtEl>
                                          <p:spTgt spid="334857"/>
                                        </p:tgtEl>
                                      </p:cBhvr>
                                    </p:animEffect>
                                  </p:childTnLst>
                                  <p:subTnLst>
                                    <p:set>
                                      <p:cBhvr override="childStyle">
                                        <p:cTn dur="1" fill="hold" display="0" masterRel="nextClick" afterEffect="1"/>
                                        <p:tgtEl>
                                          <p:spTgt spid="334857"/>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334858"/>
                                        </p:tgtEl>
                                        <p:attrNameLst>
                                          <p:attrName>style.visibility</p:attrName>
                                        </p:attrNameLst>
                                      </p:cBhvr>
                                      <p:to>
                                        <p:strVal val="visible"/>
                                      </p:to>
                                    </p:set>
                                    <p:animEffect transition="in" filter="wipe(right)">
                                      <p:cBhvr>
                                        <p:cTn id="34" dur="1000"/>
                                        <p:tgtEl>
                                          <p:spTgt spid="334858"/>
                                        </p:tgtEl>
                                      </p:cBhvr>
                                    </p:animEffect>
                                  </p:childTnLst>
                                  <p:subTnLst>
                                    <p:set>
                                      <p:cBhvr override="childStyle">
                                        <p:cTn dur="1" fill="hold" display="0" masterRel="nextClick" afterEffect="1"/>
                                        <p:tgtEl>
                                          <p:spTgt spid="334858"/>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334859"/>
                                        </p:tgtEl>
                                        <p:attrNameLst>
                                          <p:attrName>style.visibility</p:attrName>
                                        </p:attrNameLst>
                                      </p:cBhvr>
                                      <p:to>
                                        <p:strVal val="visible"/>
                                      </p:to>
                                    </p:set>
                                    <p:animEffect transition="in" filter="wipe(right)">
                                      <p:cBhvr>
                                        <p:cTn id="39" dur="1000"/>
                                        <p:tgtEl>
                                          <p:spTgt spid="334859"/>
                                        </p:tgtEl>
                                      </p:cBhvr>
                                    </p:animEffect>
                                  </p:childTnLst>
                                  <p:subTnLst>
                                    <p:set>
                                      <p:cBhvr override="childStyle">
                                        <p:cTn dur="1" fill="hold" display="0" masterRel="nextClick" afterEffect="1"/>
                                        <p:tgtEl>
                                          <p:spTgt spid="33485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6" grpId="0" animBg="1"/>
      <p:bldP spid="334857" grpId="0" animBg="1"/>
      <p:bldP spid="334858" grpId="0" animBg="1"/>
      <p:bldP spid="334859"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1" name="Picture 3"/>
          <p:cNvPicPr>
            <a:picLocks noGrp="1" noChangeAspect="1" noChangeArrowheads="1"/>
          </p:cNvPicPr>
          <p:nvPr>
            <p:ph/>
          </p:nvPr>
        </p:nvPicPr>
        <p:blipFill>
          <a:blip r:embed="rId3" cstate="print"/>
          <a:srcRect/>
          <a:stretch>
            <a:fillRect/>
          </a:stretch>
        </p:blipFill>
        <p:spPr>
          <a:xfrm>
            <a:off x="1600200" y="304800"/>
            <a:ext cx="5994400" cy="6248400"/>
          </a:xfrm>
          <a:noFill/>
          <a:ln cap="flat" algn="ctr">
            <a:solidFill>
              <a:schemeClr val="bg2"/>
            </a:solidFill>
          </a:ln>
          <a:effectLst>
            <a:outerShdw dist="71842"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9251"/>
                                        </p:tgtEl>
                                        <p:attrNameLst>
                                          <p:attrName>style.visibility</p:attrName>
                                        </p:attrNameLst>
                                      </p:cBhvr>
                                      <p:to>
                                        <p:strVal val="visible"/>
                                      </p:to>
                                    </p:set>
                                    <p:anim calcmode="lin" valueType="num">
                                      <p:cBhvr>
                                        <p:cTn id="7" dur="2000" fill="hold"/>
                                        <p:tgtEl>
                                          <p:spTgt spid="309251"/>
                                        </p:tgtEl>
                                        <p:attrNameLst>
                                          <p:attrName>ppt_w</p:attrName>
                                        </p:attrNameLst>
                                      </p:cBhvr>
                                      <p:tavLst>
                                        <p:tav tm="0">
                                          <p:val>
                                            <p:strVal val="#ppt_w*0.70"/>
                                          </p:val>
                                        </p:tav>
                                        <p:tav tm="100000">
                                          <p:val>
                                            <p:strVal val="#ppt_w"/>
                                          </p:val>
                                        </p:tav>
                                      </p:tavLst>
                                    </p:anim>
                                    <p:anim calcmode="lin" valueType="num">
                                      <p:cBhvr>
                                        <p:cTn id="8" dur="2000" fill="hold"/>
                                        <p:tgtEl>
                                          <p:spTgt spid="309251"/>
                                        </p:tgtEl>
                                        <p:attrNameLst>
                                          <p:attrName>ppt_h</p:attrName>
                                        </p:attrNameLst>
                                      </p:cBhvr>
                                      <p:tavLst>
                                        <p:tav tm="0">
                                          <p:val>
                                            <p:strVal val="#ppt_h"/>
                                          </p:val>
                                        </p:tav>
                                        <p:tav tm="100000">
                                          <p:val>
                                            <p:strVal val="#ppt_h"/>
                                          </p:val>
                                        </p:tav>
                                      </p:tavLst>
                                    </p:anim>
                                    <p:animEffect transition="in" filter="fade">
                                      <p:cBhvr>
                                        <p:cTn id="9" dur="2000"/>
                                        <p:tgtEl>
                                          <p:spTgt spid="309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9" name="Picture 3"/>
          <p:cNvPicPr>
            <a:picLocks noGrp="1" noChangeAspect="1" noChangeArrowheads="1"/>
          </p:cNvPicPr>
          <p:nvPr>
            <p:ph/>
          </p:nvPr>
        </p:nvPicPr>
        <p:blipFill>
          <a:blip r:embed="rId3" cstate="print"/>
          <a:srcRect/>
          <a:stretch>
            <a:fillRect/>
          </a:stretch>
        </p:blipFill>
        <p:spPr>
          <a:xfrm>
            <a:off x="381000" y="1309688"/>
            <a:ext cx="8382000" cy="4176712"/>
          </a:xfrm>
          <a:noFill/>
          <a:ln cap="flat" algn="ctr">
            <a:solidFill>
              <a:schemeClr val="bg2"/>
            </a:solidFill>
          </a:ln>
          <a:effectLst>
            <a:outerShdw dist="71842"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11299"/>
                                        </p:tgtEl>
                                        <p:attrNameLst>
                                          <p:attrName>style.visibility</p:attrName>
                                        </p:attrNameLst>
                                      </p:cBhvr>
                                      <p:to>
                                        <p:strVal val="visible"/>
                                      </p:to>
                                    </p:set>
                                    <p:anim calcmode="lin" valueType="num">
                                      <p:cBhvr>
                                        <p:cTn id="7" dur="2000" fill="hold"/>
                                        <p:tgtEl>
                                          <p:spTgt spid="311299"/>
                                        </p:tgtEl>
                                        <p:attrNameLst>
                                          <p:attrName>ppt_w</p:attrName>
                                        </p:attrNameLst>
                                      </p:cBhvr>
                                      <p:tavLst>
                                        <p:tav tm="0">
                                          <p:val>
                                            <p:strVal val="#ppt_w+.3"/>
                                          </p:val>
                                        </p:tav>
                                        <p:tav tm="100000">
                                          <p:val>
                                            <p:strVal val="#ppt_w"/>
                                          </p:val>
                                        </p:tav>
                                      </p:tavLst>
                                    </p:anim>
                                    <p:anim calcmode="lin" valueType="num">
                                      <p:cBhvr>
                                        <p:cTn id="8" dur="2000" fill="hold"/>
                                        <p:tgtEl>
                                          <p:spTgt spid="311299"/>
                                        </p:tgtEl>
                                        <p:attrNameLst>
                                          <p:attrName>ppt_h</p:attrName>
                                        </p:attrNameLst>
                                      </p:cBhvr>
                                      <p:tavLst>
                                        <p:tav tm="0">
                                          <p:val>
                                            <p:strVal val="#ppt_h"/>
                                          </p:val>
                                        </p:tav>
                                        <p:tav tm="100000">
                                          <p:val>
                                            <p:strVal val="#ppt_h"/>
                                          </p:val>
                                        </p:tav>
                                      </p:tavLst>
                                    </p:anim>
                                    <p:animEffect transition="in" filter="fade">
                                      <p:cBhvr>
                                        <p:cTn id="9" dur="2000"/>
                                        <p:tgtEl>
                                          <p:spTgt spid="311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3346" name="Rectangle 2"/>
          <p:cNvSpPr>
            <a:spLocks noGrp="1" noChangeArrowheads="1"/>
          </p:cNvSpPr>
          <p:nvPr>
            <p:ph type="body" sz="half" idx="1"/>
          </p:nvPr>
        </p:nvSpPr>
        <p:spPr>
          <a:xfrm>
            <a:off x="762000" y="2057400"/>
            <a:ext cx="8382000" cy="3962400"/>
          </a:xfrm>
          <a:noFill/>
          <a:ln/>
        </p:spPr>
        <p:txBody>
          <a:bodyPr/>
          <a:lstStyle/>
          <a:p>
            <a:pPr>
              <a:lnSpc>
                <a:spcPct val="170000"/>
              </a:lnSpc>
              <a:buFont typeface="Wingdings" pitchFamily="2" charset="2"/>
              <a:buNone/>
            </a:pPr>
            <a:r>
              <a:rPr lang="en-US">
                <a:cs typeface="Times New Roman" pitchFamily="18" charset="0"/>
              </a:rPr>
              <a:t>Fighting Back</a:t>
            </a:r>
          </a:p>
          <a:p>
            <a:pPr>
              <a:lnSpc>
                <a:spcPct val="170000"/>
              </a:lnSpc>
            </a:pPr>
            <a:r>
              <a:rPr lang="en-US">
                <a:cs typeface="Times New Roman" pitchFamily="18" charset="0"/>
              </a:rPr>
              <a:t>Gray Panthers</a:t>
            </a:r>
          </a:p>
          <a:p>
            <a:pPr>
              <a:lnSpc>
                <a:spcPct val="170000"/>
              </a:lnSpc>
            </a:pPr>
            <a:r>
              <a:rPr lang="en-US">
                <a:cs typeface="Times New Roman" pitchFamily="18" charset="0"/>
              </a:rPr>
              <a:t>AARP</a:t>
            </a:r>
          </a:p>
        </p:txBody>
      </p:sp>
      <p:sp>
        <p:nvSpPr>
          <p:cNvPr id="313347" name="Text Box 3"/>
          <p:cNvSpPr txBox="1">
            <a:spLocks noChangeArrowheads="1"/>
          </p:cNvSpPr>
          <p:nvPr/>
        </p:nvSpPr>
        <p:spPr bwMode="auto">
          <a:xfrm>
            <a:off x="762000" y="0"/>
            <a:ext cx="80772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Conflict Perspective</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3346">
                                            <p:txEl>
                                              <p:pRg st="0" end="0"/>
                                            </p:txEl>
                                          </p:spTgt>
                                        </p:tgtEl>
                                        <p:attrNameLst>
                                          <p:attrName>style.visibility</p:attrName>
                                        </p:attrNameLst>
                                      </p:cBhvr>
                                      <p:to>
                                        <p:strVal val="visible"/>
                                      </p:to>
                                    </p:set>
                                    <p:animEffect transition="in" filter="dissolve">
                                      <p:cBhvr>
                                        <p:cTn id="7" dur="500"/>
                                        <p:tgtEl>
                                          <p:spTgt spid="313346">
                                            <p:txEl>
                                              <p:pRg st="0" end="0"/>
                                            </p:txEl>
                                          </p:spTgt>
                                        </p:tgtEl>
                                      </p:cBhvr>
                                    </p:animEffect>
                                  </p:childTnLst>
                                  <p:subTnLst>
                                    <p:animClr>
                                      <p:cBhvr override="childStyle">
                                        <p:cTn dur="1" fill="hold" display="0" masterRel="nextClick" afterEffect="1"/>
                                        <p:tgtEl>
                                          <p:spTgt spid="313346">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3346">
                                            <p:txEl>
                                              <p:pRg st="1" end="1"/>
                                            </p:txEl>
                                          </p:spTgt>
                                        </p:tgtEl>
                                        <p:attrNameLst>
                                          <p:attrName>style.visibility</p:attrName>
                                        </p:attrNameLst>
                                      </p:cBhvr>
                                      <p:to>
                                        <p:strVal val="visible"/>
                                      </p:to>
                                    </p:set>
                                    <p:animEffect transition="in" filter="dissolve">
                                      <p:cBhvr>
                                        <p:cTn id="12" dur="500"/>
                                        <p:tgtEl>
                                          <p:spTgt spid="313346">
                                            <p:txEl>
                                              <p:pRg st="1" end="1"/>
                                            </p:txEl>
                                          </p:spTgt>
                                        </p:tgtEl>
                                      </p:cBhvr>
                                    </p:animEffect>
                                  </p:childTnLst>
                                  <p:subTnLst>
                                    <p:animClr>
                                      <p:cBhvr override="childStyle">
                                        <p:cTn dur="1" fill="hold" display="0" masterRel="nextClick" afterEffect="1"/>
                                        <p:tgtEl>
                                          <p:spTgt spid="313346">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3346">
                                            <p:txEl>
                                              <p:pRg st="2" end="2"/>
                                            </p:txEl>
                                          </p:spTgt>
                                        </p:tgtEl>
                                        <p:attrNameLst>
                                          <p:attrName>style.visibility</p:attrName>
                                        </p:attrNameLst>
                                      </p:cBhvr>
                                      <p:to>
                                        <p:strVal val="visible"/>
                                      </p:to>
                                    </p:set>
                                    <p:animEffect transition="in" filter="dissolve">
                                      <p:cBhvr>
                                        <p:cTn id="17" dur="500"/>
                                        <p:tgtEl>
                                          <p:spTgt spid="313346">
                                            <p:txEl>
                                              <p:pRg st="2" end="2"/>
                                            </p:txEl>
                                          </p:spTgt>
                                        </p:tgtEl>
                                      </p:cBhvr>
                                    </p:animEffect>
                                  </p:childTnLst>
                                  <p:subTnLst>
                                    <p:animClr>
                                      <p:cBhvr override="childStyle">
                                        <p:cTn dur="1" fill="hold" display="0" masterRel="nextClick" afterEffect="1"/>
                                        <p:tgtEl>
                                          <p:spTgt spid="313346">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build="p" bldLvl="2" autoUpdateAnimBg="0"/>
    </p:bldLst>
  </p:timing>
</p:sld>
</file>

<file path=ppt/slides/slide2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body" sz="half" idx="1"/>
          </p:nvPr>
        </p:nvSpPr>
        <p:spPr>
          <a:xfrm>
            <a:off x="762000" y="2057400"/>
            <a:ext cx="8382000" cy="4114800"/>
          </a:xfrm>
          <a:noFill/>
          <a:ln/>
        </p:spPr>
        <p:txBody>
          <a:bodyPr/>
          <a:lstStyle/>
          <a:p>
            <a:pPr>
              <a:lnSpc>
                <a:spcPct val="90000"/>
              </a:lnSpc>
            </a:pPr>
            <a:r>
              <a:rPr lang="en-US">
                <a:cs typeface="Times New Roman" pitchFamily="18" charset="0"/>
              </a:rPr>
              <a:t>Gender and the Elderly</a:t>
            </a:r>
          </a:p>
        </p:txBody>
      </p:sp>
      <p:sp>
        <p:nvSpPr>
          <p:cNvPr id="315395" name="Text Box 3"/>
          <p:cNvSpPr txBox="1">
            <a:spLocks noChangeArrowheads="1"/>
          </p:cNvSpPr>
          <p:nvPr/>
        </p:nvSpPr>
        <p:spPr bwMode="auto">
          <a:xfrm>
            <a:off x="762000" y="0"/>
            <a:ext cx="80772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Recurring Problems</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5394">
                                            <p:txEl>
                                              <p:pRg st="0" end="0"/>
                                            </p:txEl>
                                          </p:spTgt>
                                        </p:tgtEl>
                                        <p:attrNameLst>
                                          <p:attrName>style.visibility</p:attrName>
                                        </p:attrNameLst>
                                      </p:cBhvr>
                                      <p:to>
                                        <p:strVal val="visible"/>
                                      </p:to>
                                    </p:set>
                                    <p:animEffect transition="in" filter="dissolve">
                                      <p:cBhvr>
                                        <p:cTn id="7" dur="500"/>
                                        <p:tgtEl>
                                          <p:spTgt spid="315394">
                                            <p:txEl>
                                              <p:pRg st="0" end="0"/>
                                            </p:txEl>
                                          </p:spTgt>
                                        </p:tgtEl>
                                      </p:cBhvr>
                                    </p:animEffect>
                                  </p:childTnLst>
                                  <p:subTnLst>
                                    <p:animClr>
                                      <p:cBhvr override="childStyle">
                                        <p:cTn dur="1" fill="hold" display="0" masterRel="nextClick" afterEffect="1"/>
                                        <p:tgtEl>
                                          <p:spTgt spid="315394">
                                            <p:txEl>
                                              <p:pRg st="0" end="0"/>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build="p" bldLvl="2" autoUpdateAnimBg="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4" name="Picture 4"/>
          <p:cNvPicPr>
            <a:picLocks noGrp="1" noChangeAspect="1" noChangeArrowheads="1"/>
          </p:cNvPicPr>
          <p:nvPr>
            <p:ph sz="half" idx="1"/>
          </p:nvPr>
        </p:nvPicPr>
        <p:blipFill>
          <a:blip r:embed="rId3" cstate="print"/>
          <a:srcRect/>
          <a:stretch>
            <a:fillRect/>
          </a:stretch>
        </p:blipFill>
        <p:spPr>
          <a:xfrm>
            <a:off x="1447800" y="152400"/>
            <a:ext cx="2927350" cy="6327775"/>
          </a:xfrm>
          <a:noFill/>
          <a:ln cap="flat" algn="ctr">
            <a:solidFill>
              <a:schemeClr val="bg2"/>
            </a:solidFill>
          </a:ln>
          <a:effectLst>
            <a:outerShdw dist="71842" dir="2700000" algn="ctr" rotWithShape="0">
              <a:schemeClr val="bg2"/>
            </a:outerShdw>
          </a:effectLst>
        </p:spPr>
      </p:pic>
      <p:pic>
        <p:nvPicPr>
          <p:cNvPr id="317446" name="Picture 6"/>
          <p:cNvPicPr>
            <a:picLocks noGrp="1" noChangeAspect="1" noChangeArrowheads="1"/>
          </p:cNvPicPr>
          <p:nvPr>
            <p:ph sz="half" idx="2"/>
          </p:nvPr>
        </p:nvPicPr>
        <p:blipFill>
          <a:blip r:embed="rId4" cstate="print"/>
          <a:srcRect/>
          <a:stretch>
            <a:fillRect/>
          </a:stretch>
        </p:blipFill>
        <p:spPr>
          <a:xfrm>
            <a:off x="4775200" y="155575"/>
            <a:ext cx="2928938" cy="6324600"/>
          </a:xfrm>
          <a:noFill/>
          <a:ln cap="flat" algn="ctr">
            <a:solidFill>
              <a:schemeClr val="bg2"/>
            </a:solidFill>
          </a:ln>
          <a:effectLst>
            <a:outerShdw dist="71842"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17446"/>
                                        </p:tgtEl>
                                        <p:attrNameLst>
                                          <p:attrName>style.visibility</p:attrName>
                                        </p:attrNameLst>
                                      </p:cBhvr>
                                      <p:to>
                                        <p:strVal val="visible"/>
                                      </p:to>
                                    </p:set>
                                    <p:anim calcmode="lin" valueType="num">
                                      <p:cBhvr>
                                        <p:cTn id="7" dur="2000" fill="hold"/>
                                        <p:tgtEl>
                                          <p:spTgt spid="317446"/>
                                        </p:tgtEl>
                                        <p:attrNameLst>
                                          <p:attrName>ppt_w</p:attrName>
                                        </p:attrNameLst>
                                      </p:cBhvr>
                                      <p:tavLst>
                                        <p:tav tm="0">
                                          <p:val>
                                            <p:fltVal val="0"/>
                                          </p:val>
                                        </p:tav>
                                        <p:tav tm="100000">
                                          <p:val>
                                            <p:strVal val="#ppt_w"/>
                                          </p:val>
                                        </p:tav>
                                      </p:tavLst>
                                    </p:anim>
                                    <p:anim calcmode="lin" valueType="num">
                                      <p:cBhvr>
                                        <p:cTn id="8" dur="2000" fill="hold"/>
                                        <p:tgtEl>
                                          <p:spTgt spid="317446"/>
                                        </p:tgtEl>
                                        <p:attrNameLst>
                                          <p:attrName>ppt_h</p:attrName>
                                        </p:attrNameLst>
                                      </p:cBhvr>
                                      <p:tavLst>
                                        <p:tav tm="0">
                                          <p:val>
                                            <p:fltVal val="0"/>
                                          </p:val>
                                        </p:tav>
                                        <p:tav tm="100000">
                                          <p:val>
                                            <p:strVal val="#ppt_h"/>
                                          </p:val>
                                        </p:tav>
                                      </p:tavLst>
                                    </p:anim>
                                    <p:animEffect transition="in" filter="fade">
                                      <p:cBhvr>
                                        <p:cTn id="9" dur="2000"/>
                                        <p:tgtEl>
                                          <p:spTgt spid="317446"/>
                                        </p:tgtEl>
                                      </p:cBhvr>
                                    </p:animEffect>
                                  </p:childTnLst>
                                </p:cTn>
                              </p:par>
                              <p:par>
                                <p:cTn id="10" presetID="53" presetClass="entr" presetSubtype="0" fill="hold" nodeType="withEffect">
                                  <p:stCondLst>
                                    <p:cond delay="0"/>
                                  </p:stCondLst>
                                  <p:childTnLst>
                                    <p:set>
                                      <p:cBhvr>
                                        <p:cTn id="11" dur="1" fill="hold">
                                          <p:stCondLst>
                                            <p:cond delay="0"/>
                                          </p:stCondLst>
                                        </p:cTn>
                                        <p:tgtEl>
                                          <p:spTgt spid="317444"/>
                                        </p:tgtEl>
                                        <p:attrNameLst>
                                          <p:attrName>style.visibility</p:attrName>
                                        </p:attrNameLst>
                                      </p:cBhvr>
                                      <p:to>
                                        <p:strVal val="visible"/>
                                      </p:to>
                                    </p:set>
                                    <p:anim calcmode="lin" valueType="num">
                                      <p:cBhvr>
                                        <p:cTn id="12" dur="2000" fill="hold"/>
                                        <p:tgtEl>
                                          <p:spTgt spid="317444"/>
                                        </p:tgtEl>
                                        <p:attrNameLst>
                                          <p:attrName>ppt_w</p:attrName>
                                        </p:attrNameLst>
                                      </p:cBhvr>
                                      <p:tavLst>
                                        <p:tav tm="0">
                                          <p:val>
                                            <p:fltVal val="0"/>
                                          </p:val>
                                        </p:tav>
                                        <p:tav tm="100000">
                                          <p:val>
                                            <p:strVal val="#ppt_w"/>
                                          </p:val>
                                        </p:tav>
                                      </p:tavLst>
                                    </p:anim>
                                    <p:anim calcmode="lin" valueType="num">
                                      <p:cBhvr>
                                        <p:cTn id="13" dur="2000" fill="hold"/>
                                        <p:tgtEl>
                                          <p:spTgt spid="317444"/>
                                        </p:tgtEl>
                                        <p:attrNameLst>
                                          <p:attrName>ppt_h</p:attrName>
                                        </p:attrNameLst>
                                      </p:cBhvr>
                                      <p:tavLst>
                                        <p:tav tm="0">
                                          <p:val>
                                            <p:fltVal val="0"/>
                                          </p:val>
                                        </p:tav>
                                        <p:tav tm="100000">
                                          <p:val>
                                            <p:strVal val="#ppt_h"/>
                                          </p:val>
                                        </p:tav>
                                      </p:tavLst>
                                    </p:anim>
                                    <p:animEffect transition="in" filter="fade">
                                      <p:cBhvr>
                                        <p:cTn id="14" dur="2000"/>
                                        <p:tgtEl>
                                          <p:spTgt spid="317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9490" name="Rectangle 2"/>
          <p:cNvSpPr>
            <a:spLocks noGrp="1" noChangeArrowheads="1"/>
          </p:cNvSpPr>
          <p:nvPr>
            <p:ph type="body" sz="half" idx="1"/>
          </p:nvPr>
        </p:nvSpPr>
        <p:spPr>
          <a:xfrm>
            <a:off x="1066800" y="2133600"/>
            <a:ext cx="8077200" cy="4419600"/>
          </a:xfrm>
          <a:noFill/>
          <a:ln/>
        </p:spPr>
        <p:txBody>
          <a:bodyPr/>
          <a:lstStyle/>
          <a:p>
            <a:pPr>
              <a:lnSpc>
                <a:spcPct val="90000"/>
              </a:lnSpc>
            </a:pPr>
            <a:endParaRPr lang="en-US">
              <a:cs typeface="Times New Roman" pitchFamily="18" charset="0"/>
            </a:endParaRPr>
          </a:p>
          <a:p>
            <a:pPr>
              <a:lnSpc>
                <a:spcPct val="90000"/>
              </a:lnSpc>
            </a:pPr>
            <a:endParaRPr lang="en-US">
              <a:cs typeface="Times New Roman" pitchFamily="18" charset="0"/>
            </a:endParaRPr>
          </a:p>
          <a:p>
            <a:pPr lvl="1">
              <a:lnSpc>
                <a:spcPct val="90000"/>
              </a:lnSpc>
            </a:pPr>
            <a:r>
              <a:rPr lang="en-US">
                <a:cs typeface="Times New Roman" pitchFamily="18" charset="0"/>
              </a:rPr>
              <a:t>Understaffing, Dehumanization, and Death</a:t>
            </a:r>
          </a:p>
          <a:p>
            <a:pPr lvl="1">
              <a:lnSpc>
                <a:spcPct val="90000"/>
              </a:lnSpc>
            </a:pPr>
            <a:r>
              <a:rPr lang="en-US">
                <a:cs typeface="Times New Roman" pitchFamily="18" charset="0"/>
              </a:rPr>
              <a:t>Gender Roles among Elderly</a:t>
            </a:r>
          </a:p>
          <a:p>
            <a:pPr lvl="1">
              <a:lnSpc>
                <a:spcPct val="90000"/>
              </a:lnSpc>
              <a:buFont typeface="Wingdings" pitchFamily="2" charset="2"/>
              <a:buNone/>
            </a:pPr>
            <a:endParaRPr lang="en-US">
              <a:cs typeface="Times New Roman" pitchFamily="18" charset="0"/>
            </a:endParaRPr>
          </a:p>
        </p:txBody>
      </p:sp>
      <p:sp>
        <p:nvSpPr>
          <p:cNvPr id="319491" name="Text Box 3"/>
          <p:cNvSpPr txBox="1">
            <a:spLocks noChangeArrowheads="1"/>
          </p:cNvSpPr>
          <p:nvPr/>
        </p:nvSpPr>
        <p:spPr bwMode="auto">
          <a:xfrm>
            <a:off x="762000" y="0"/>
            <a:ext cx="80772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Problems of Dependency</a:t>
            </a:r>
          </a:p>
        </p:txBody>
      </p:sp>
      <p:sp>
        <p:nvSpPr>
          <p:cNvPr id="319492" name="Rectangle 4"/>
          <p:cNvSpPr>
            <a:spLocks noChangeArrowheads="1"/>
          </p:cNvSpPr>
          <p:nvPr/>
        </p:nvSpPr>
        <p:spPr bwMode="auto">
          <a:xfrm>
            <a:off x="762000" y="2057400"/>
            <a:ext cx="8382000" cy="4114800"/>
          </a:xfrm>
          <a:prstGeom prst="rect">
            <a:avLst/>
          </a:prstGeom>
          <a:noFill/>
          <a:ln w="9525" algn="ctr">
            <a:noFill/>
            <a:miter lim="800000"/>
            <a:headEnd/>
            <a:tailEnd/>
          </a:ln>
          <a:effectLst>
            <a:outerShdw dist="35921" dir="2700000" algn="ctr" rotWithShape="0">
              <a:srgbClr val="111111"/>
            </a:outerShdw>
          </a:effectLst>
        </p:spPr>
        <p:txBody>
          <a:bodyPr/>
          <a:lstStyle/>
          <a:p>
            <a:pPr marL="568325" indent="-568325">
              <a:lnSpc>
                <a:spcPct val="90000"/>
              </a:lnSpc>
              <a:buClr>
                <a:srgbClr val="B2B2B2"/>
              </a:buClr>
              <a:buSzTx/>
              <a:buFont typeface="Wingdings" pitchFamily="2" charset="2"/>
              <a:buChar char="¬"/>
            </a:pPr>
            <a:r>
              <a:rPr lang="en-US" sz="3600">
                <a:solidFill>
                  <a:srgbClr val="B2B2B2"/>
                </a:solidFill>
                <a:latin typeface="Arial Black" pitchFamily="34" charset="0"/>
                <a:cs typeface="Times New Roman" pitchFamily="18" charset="0"/>
              </a:rPr>
              <a:t>Gender and the Elderly</a:t>
            </a:r>
          </a:p>
          <a:p>
            <a:pPr marL="568325" indent="-568325">
              <a:lnSpc>
                <a:spcPct val="90000"/>
              </a:lnSpc>
              <a:buClr>
                <a:srgbClr val="FF3300"/>
              </a:buClr>
              <a:buSzTx/>
              <a:buFont typeface="Wingdings" pitchFamily="2" charset="2"/>
              <a:buChar char="¬"/>
            </a:pPr>
            <a:r>
              <a:rPr lang="en-US" sz="3600">
                <a:solidFill>
                  <a:srgbClr val="FF0000"/>
                </a:solidFill>
                <a:latin typeface="Arial Black" pitchFamily="34" charset="0"/>
                <a:cs typeface="Times New Roman" pitchFamily="18" charset="0"/>
              </a:rPr>
              <a:t>Nursing Homes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19492"/>
                                        </p:tgtEl>
                                        <p:attrNameLst>
                                          <p:attrName>style.visibility</p:attrName>
                                        </p:attrNameLst>
                                      </p:cBhvr>
                                      <p:to>
                                        <p:strVal val="visible"/>
                                      </p:to>
                                    </p:set>
                                  </p:childTnLst>
                                  <p:subTnLst>
                                    <p:animClr>
                                      <p:cBhvr override="childStyle">
                                        <p:cTn dur="1" fill="hold" display="0" masterRel="nextClick" afterEffect="1"/>
                                        <p:tgtEl>
                                          <p:spTgt spid="319492"/>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19490">
                                            <p:txEl>
                                              <p:pRg st="2" end="2"/>
                                            </p:txEl>
                                          </p:spTgt>
                                        </p:tgtEl>
                                        <p:attrNameLst>
                                          <p:attrName>style.visibility</p:attrName>
                                        </p:attrNameLst>
                                      </p:cBhvr>
                                      <p:to>
                                        <p:strVal val="visible"/>
                                      </p:to>
                                    </p:set>
                                    <p:animEffect transition="in" filter="dissolve">
                                      <p:cBhvr>
                                        <p:cTn id="11" dur="500"/>
                                        <p:tgtEl>
                                          <p:spTgt spid="319490">
                                            <p:txEl>
                                              <p:pRg st="2" end="2"/>
                                            </p:txEl>
                                          </p:spTgt>
                                        </p:tgtEl>
                                      </p:cBhvr>
                                    </p:animEffect>
                                  </p:childTnLst>
                                  <p:subTnLst>
                                    <p:animClr>
                                      <p:cBhvr override="childStyle">
                                        <p:cTn dur="1" fill="hold" display="0" masterRel="nextClick" afterEffect="1"/>
                                        <p:tgtEl>
                                          <p:spTgt spid="319490">
                                            <p:txEl>
                                              <p:pRg st="2" end="2"/>
                                            </p:txEl>
                                          </p:spTgt>
                                        </p:tgtEl>
                                        <p:attrNameLst>
                                          <p:attrName>ppt_c</p:attrName>
                                        </p:attrNameLst>
                                      </p:cBhvr>
                                      <p:to>
                                        <a:srgbClr val="B2B2B2"/>
                                      </p:to>
                                    </p:animClr>
                                  </p:sub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19490">
                                            <p:txEl>
                                              <p:pRg st="3" end="3"/>
                                            </p:txEl>
                                          </p:spTgt>
                                        </p:tgtEl>
                                        <p:attrNameLst>
                                          <p:attrName>style.visibility</p:attrName>
                                        </p:attrNameLst>
                                      </p:cBhvr>
                                      <p:to>
                                        <p:strVal val="visible"/>
                                      </p:to>
                                    </p:set>
                                    <p:animEffect transition="in" filter="dissolve">
                                      <p:cBhvr>
                                        <p:cTn id="16" dur="500"/>
                                        <p:tgtEl>
                                          <p:spTgt spid="319490">
                                            <p:txEl>
                                              <p:pRg st="3" end="3"/>
                                            </p:txEl>
                                          </p:spTgt>
                                        </p:tgtEl>
                                      </p:cBhvr>
                                    </p:animEffect>
                                  </p:childTnLst>
                                  <p:subTnLst>
                                    <p:animClr>
                                      <p:cBhvr override="childStyle">
                                        <p:cTn dur="1" fill="hold" display="0" masterRel="nextClick" afterEffect="1"/>
                                        <p:tgtEl>
                                          <p:spTgt spid="319490">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build="p" bldLvl="2" autoUpdateAnimBg="0"/>
      <p:bldP spid="319492" grpId="0" autoUpdateAnimBg="0"/>
    </p:bldLst>
  </p:timing>
</p:sld>
</file>

<file path=ppt/slides/slide2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body" sz="half" idx="1"/>
          </p:nvPr>
        </p:nvSpPr>
        <p:spPr>
          <a:xfrm>
            <a:off x="762000" y="2057400"/>
            <a:ext cx="8382000" cy="4495800"/>
          </a:xfrm>
          <a:noFill/>
          <a:ln/>
        </p:spPr>
        <p:txBody>
          <a:bodyPr/>
          <a:lstStyle/>
          <a:p>
            <a:pPr>
              <a:lnSpc>
                <a:spcPct val="130000"/>
              </a:lnSpc>
            </a:pPr>
            <a:r>
              <a:rPr lang="en-US">
                <a:cs typeface="Times New Roman" pitchFamily="18" charset="0"/>
              </a:rPr>
              <a:t>Elder Abuse</a:t>
            </a:r>
          </a:p>
          <a:p>
            <a:pPr>
              <a:lnSpc>
                <a:spcPct val="130000"/>
              </a:lnSpc>
            </a:pPr>
            <a:r>
              <a:rPr lang="en-US">
                <a:cs typeface="Times New Roman" pitchFamily="18" charset="0"/>
              </a:rPr>
              <a:t>Elderly Poor</a:t>
            </a:r>
          </a:p>
          <a:p>
            <a:pPr lvl="1">
              <a:lnSpc>
                <a:spcPct val="130000"/>
              </a:lnSpc>
            </a:pPr>
            <a:r>
              <a:rPr lang="en-US">
                <a:cs typeface="Times New Roman" pitchFamily="18" charset="0"/>
              </a:rPr>
              <a:t>Gender and Poverty</a:t>
            </a:r>
          </a:p>
        </p:txBody>
      </p:sp>
      <p:sp>
        <p:nvSpPr>
          <p:cNvPr id="321539" name="Text Box 3"/>
          <p:cNvSpPr txBox="1">
            <a:spLocks noChangeArrowheads="1"/>
          </p:cNvSpPr>
          <p:nvPr/>
        </p:nvSpPr>
        <p:spPr bwMode="auto">
          <a:xfrm>
            <a:off x="685800" y="0"/>
            <a:ext cx="81534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Problems of Dependency</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1538">
                                            <p:txEl>
                                              <p:pRg st="0" end="0"/>
                                            </p:txEl>
                                          </p:spTgt>
                                        </p:tgtEl>
                                        <p:attrNameLst>
                                          <p:attrName>style.visibility</p:attrName>
                                        </p:attrNameLst>
                                      </p:cBhvr>
                                      <p:to>
                                        <p:strVal val="visible"/>
                                      </p:to>
                                    </p:set>
                                    <p:animEffect transition="in" filter="dissolve">
                                      <p:cBhvr>
                                        <p:cTn id="7" dur="500"/>
                                        <p:tgtEl>
                                          <p:spTgt spid="321538">
                                            <p:txEl>
                                              <p:pRg st="0" end="0"/>
                                            </p:txEl>
                                          </p:spTgt>
                                        </p:tgtEl>
                                      </p:cBhvr>
                                    </p:animEffect>
                                  </p:childTnLst>
                                  <p:subTnLst>
                                    <p:animClr>
                                      <p:cBhvr override="childStyle">
                                        <p:cTn dur="1" fill="hold" display="0" masterRel="nextClick" afterEffect="1"/>
                                        <p:tgtEl>
                                          <p:spTgt spid="321538">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1538">
                                            <p:txEl>
                                              <p:pRg st="1" end="1"/>
                                            </p:txEl>
                                          </p:spTgt>
                                        </p:tgtEl>
                                        <p:attrNameLst>
                                          <p:attrName>style.visibility</p:attrName>
                                        </p:attrNameLst>
                                      </p:cBhvr>
                                      <p:to>
                                        <p:strVal val="visible"/>
                                      </p:to>
                                    </p:set>
                                    <p:animEffect transition="in" filter="dissolve">
                                      <p:cBhvr>
                                        <p:cTn id="12" dur="500"/>
                                        <p:tgtEl>
                                          <p:spTgt spid="321538">
                                            <p:txEl>
                                              <p:pRg st="1" end="1"/>
                                            </p:txEl>
                                          </p:spTgt>
                                        </p:tgtEl>
                                      </p:cBhvr>
                                    </p:animEffect>
                                  </p:childTnLst>
                                  <p:subTnLst>
                                    <p:animClr>
                                      <p:cBhvr override="childStyle">
                                        <p:cTn dur="1" fill="hold" display="0" masterRel="nextClick" afterEffect="1"/>
                                        <p:tgtEl>
                                          <p:spTgt spid="321538">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1538">
                                            <p:txEl>
                                              <p:pRg st="2" end="2"/>
                                            </p:txEl>
                                          </p:spTgt>
                                        </p:tgtEl>
                                        <p:attrNameLst>
                                          <p:attrName>style.visibility</p:attrName>
                                        </p:attrNameLst>
                                      </p:cBhvr>
                                      <p:to>
                                        <p:strVal val="visible"/>
                                      </p:to>
                                    </p:set>
                                    <p:animEffect transition="in" filter="dissolve">
                                      <p:cBhvr>
                                        <p:cTn id="17" dur="500"/>
                                        <p:tgtEl>
                                          <p:spTgt spid="321538">
                                            <p:txEl>
                                              <p:pRg st="2" end="2"/>
                                            </p:txEl>
                                          </p:spTgt>
                                        </p:tgtEl>
                                      </p:cBhvr>
                                    </p:animEffect>
                                  </p:childTnLst>
                                  <p:subTnLst>
                                    <p:animClr>
                                      <p:cBhvr override="childStyle">
                                        <p:cTn dur="1" fill="hold" display="0" masterRel="nextClick" afterEffect="1"/>
                                        <p:tgtEl>
                                          <p:spTgt spid="321538">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8" grpId="0" build="p" bldLvl="2" autoUpdateAnimBg="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7" name="Picture 3"/>
          <p:cNvPicPr>
            <a:picLocks noGrp="1" noChangeAspect="1" noChangeArrowheads="1"/>
          </p:cNvPicPr>
          <p:nvPr>
            <p:ph/>
          </p:nvPr>
        </p:nvPicPr>
        <p:blipFill>
          <a:blip r:embed="rId3" cstate="print"/>
          <a:srcRect/>
          <a:stretch>
            <a:fillRect/>
          </a:stretch>
        </p:blipFill>
        <p:spPr>
          <a:xfrm>
            <a:off x="3359150" y="76200"/>
            <a:ext cx="2432050" cy="6477000"/>
          </a:xfrm>
          <a:noFill/>
          <a:ln cap="flat" algn="ctr">
            <a:solidFill>
              <a:schemeClr val="bg2"/>
            </a:solidFill>
          </a:ln>
          <a:effectLst>
            <a:outerShdw dist="71842"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23587"/>
                                        </p:tgtEl>
                                        <p:attrNameLst>
                                          <p:attrName>style.visibility</p:attrName>
                                        </p:attrNameLst>
                                      </p:cBhvr>
                                      <p:to>
                                        <p:strVal val="visible"/>
                                      </p:to>
                                    </p:set>
                                    <p:anim calcmode="lin" valueType="num">
                                      <p:cBhvr>
                                        <p:cTn id="7" dur="2000" fill="hold"/>
                                        <p:tgtEl>
                                          <p:spTgt spid="323587"/>
                                        </p:tgtEl>
                                        <p:attrNameLst>
                                          <p:attrName>ppt_w</p:attrName>
                                        </p:attrNameLst>
                                      </p:cBhvr>
                                      <p:tavLst>
                                        <p:tav tm="0">
                                          <p:val>
                                            <p:fltVal val="0"/>
                                          </p:val>
                                        </p:tav>
                                        <p:tav tm="100000">
                                          <p:val>
                                            <p:strVal val="#ppt_w"/>
                                          </p:val>
                                        </p:tav>
                                      </p:tavLst>
                                    </p:anim>
                                    <p:anim calcmode="lin" valueType="num">
                                      <p:cBhvr>
                                        <p:cTn id="8" dur="2000" fill="hold"/>
                                        <p:tgtEl>
                                          <p:spTgt spid="323587"/>
                                        </p:tgtEl>
                                        <p:attrNameLst>
                                          <p:attrName>ppt_h</p:attrName>
                                        </p:attrNameLst>
                                      </p:cBhvr>
                                      <p:tavLst>
                                        <p:tav tm="0">
                                          <p:val>
                                            <p:fltVal val="0"/>
                                          </p:val>
                                        </p:tav>
                                        <p:tav tm="100000">
                                          <p:val>
                                            <p:strVal val="#ppt_h"/>
                                          </p:val>
                                        </p:tav>
                                      </p:tavLst>
                                    </p:anim>
                                    <p:animEffect transition="in" filter="fade">
                                      <p:cBhvr>
                                        <p:cTn id="9" dur="2000"/>
                                        <p:tgtEl>
                                          <p:spTgt spid="32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5634" name="Rectangle 2"/>
          <p:cNvSpPr>
            <a:spLocks noGrp="1" noChangeArrowheads="1"/>
          </p:cNvSpPr>
          <p:nvPr>
            <p:ph type="body" sz="half" idx="1"/>
          </p:nvPr>
        </p:nvSpPr>
        <p:spPr>
          <a:xfrm>
            <a:off x="762000" y="2057400"/>
            <a:ext cx="8382000" cy="4495800"/>
          </a:xfrm>
          <a:noFill/>
          <a:ln/>
        </p:spPr>
        <p:txBody>
          <a:bodyPr/>
          <a:lstStyle/>
          <a:p>
            <a:pPr>
              <a:lnSpc>
                <a:spcPct val="160000"/>
              </a:lnSpc>
              <a:buClr>
                <a:srgbClr val="B2B2B2"/>
              </a:buClr>
            </a:pPr>
            <a:r>
              <a:rPr lang="en-US">
                <a:solidFill>
                  <a:srgbClr val="B2B2B2"/>
                </a:solidFill>
                <a:cs typeface="Times New Roman" pitchFamily="18" charset="0"/>
              </a:rPr>
              <a:t>Elder Abuse</a:t>
            </a:r>
          </a:p>
          <a:p>
            <a:pPr>
              <a:lnSpc>
                <a:spcPct val="160000"/>
              </a:lnSpc>
              <a:buClr>
                <a:srgbClr val="B2B2B2"/>
              </a:buClr>
            </a:pPr>
            <a:r>
              <a:rPr lang="en-US">
                <a:solidFill>
                  <a:srgbClr val="B2B2B2"/>
                </a:solidFill>
                <a:cs typeface="Times New Roman" pitchFamily="18" charset="0"/>
              </a:rPr>
              <a:t>Elderly Poor</a:t>
            </a:r>
          </a:p>
          <a:p>
            <a:pPr lvl="1">
              <a:lnSpc>
                <a:spcPct val="160000"/>
              </a:lnSpc>
              <a:buClr>
                <a:srgbClr val="B2B2B2"/>
              </a:buClr>
            </a:pPr>
            <a:r>
              <a:rPr lang="en-US">
                <a:solidFill>
                  <a:srgbClr val="B2B2B2"/>
                </a:solidFill>
                <a:cs typeface="Times New Roman" pitchFamily="18" charset="0"/>
              </a:rPr>
              <a:t>Gender and Poverty</a:t>
            </a:r>
          </a:p>
          <a:p>
            <a:pPr lvl="1">
              <a:lnSpc>
                <a:spcPct val="160000"/>
              </a:lnSpc>
            </a:pPr>
            <a:r>
              <a:rPr lang="en-US">
                <a:cs typeface="Times New Roman" pitchFamily="18" charset="0"/>
              </a:rPr>
              <a:t>Race-Ethnicity and Poverty</a:t>
            </a:r>
          </a:p>
        </p:txBody>
      </p:sp>
      <p:sp>
        <p:nvSpPr>
          <p:cNvPr id="325635" name="Text Box 3"/>
          <p:cNvSpPr txBox="1">
            <a:spLocks noChangeArrowheads="1"/>
          </p:cNvSpPr>
          <p:nvPr/>
        </p:nvSpPr>
        <p:spPr bwMode="auto">
          <a:xfrm>
            <a:off x="762000" y="0"/>
            <a:ext cx="80772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Problems of Dependency</a:t>
            </a:r>
          </a:p>
        </p:txBody>
      </p:sp>
    </p:spTree>
  </p:cSld>
  <p:clrMapOvr>
    <a:masterClrMapping/>
  </p:clrMapOvr>
  <p:transition>
    <p:cut/>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3" name="Picture 3"/>
          <p:cNvPicPr>
            <a:picLocks noGrp="1" noChangeAspect="1" noChangeArrowheads="1"/>
          </p:cNvPicPr>
          <p:nvPr>
            <p:ph/>
          </p:nvPr>
        </p:nvPicPr>
        <p:blipFill>
          <a:blip r:embed="rId3" cstate="print"/>
          <a:srcRect/>
          <a:stretch>
            <a:fillRect/>
          </a:stretch>
        </p:blipFill>
        <p:spPr>
          <a:xfrm>
            <a:off x="1795463" y="533400"/>
            <a:ext cx="5519737" cy="5791200"/>
          </a:xfrm>
          <a:noFill/>
          <a:ln cap="flat" algn="ctr">
            <a:solidFill>
              <a:schemeClr val="bg2"/>
            </a:solidFill>
          </a:ln>
          <a:effectLst>
            <a:outerShdw dist="71842"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27683"/>
                                        </p:tgtEl>
                                        <p:attrNameLst>
                                          <p:attrName>style.visibility</p:attrName>
                                        </p:attrNameLst>
                                      </p:cBhvr>
                                      <p:to>
                                        <p:strVal val="visible"/>
                                      </p:to>
                                    </p:set>
                                    <p:animEffect transition="in" filter="fade">
                                      <p:cBhvr>
                                        <p:cTn id="7" dur="2000"/>
                                        <p:tgtEl>
                                          <p:spTgt spid="327683"/>
                                        </p:tgtEl>
                                      </p:cBhvr>
                                    </p:animEffect>
                                    <p:anim calcmode="lin" valueType="num">
                                      <p:cBhvr>
                                        <p:cTn id="8" dur="2000" fill="hold"/>
                                        <p:tgtEl>
                                          <p:spTgt spid="327683"/>
                                        </p:tgtEl>
                                        <p:attrNameLst>
                                          <p:attrName>ppt_x</p:attrName>
                                        </p:attrNameLst>
                                      </p:cBhvr>
                                      <p:tavLst>
                                        <p:tav tm="0">
                                          <p:val>
                                            <p:strVal val="#ppt_x"/>
                                          </p:val>
                                        </p:tav>
                                        <p:tav tm="100000">
                                          <p:val>
                                            <p:strVal val="#ppt_x"/>
                                          </p:val>
                                        </p:tav>
                                      </p:tavLst>
                                    </p:anim>
                                    <p:anim calcmode="lin" valueType="num">
                                      <p:cBhvr>
                                        <p:cTn id="9" dur="2000" fill="hold"/>
                                        <p:tgtEl>
                                          <p:spTgt spid="3276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5090" name="Rectangle 2"/>
          <p:cNvSpPr>
            <a:spLocks noGrp="1" noChangeArrowheads="1"/>
          </p:cNvSpPr>
          <p:nvPr>
            <p:ph type="body" sz="half" idx="1"/>
          </p:nvPr>
        </p:nvSpPr>
        <p:spPr>
          <a:xfrm>
            <a:off x="1143000" y="1905000"/>
            <a:ext cx="7696200" cy="4953000"/>
          </a:xfrm>
          <a:noFill/>
          <a:ln/>
        </p:spPr>
        <p:txBody>
          <a:bodyPr/>
          <a:lstStyle/>
          <a:p>
            <a:pPr>
              <a:lnSpc>
                <a:spcPct val="120000"/>
              </a:lnSpc>
            </a:pPr>
            <a:r>
              <a:rPr lang="en-US"/>
              <a:t>Social Class Produces Distinct Styles of Crime</a:t>
            </a:r>
          </a:p>
          <a:p>
            <a:pPr>
              <a:lnSpc>
                <a:spcPct val="120000"/>
              </a:lnSpc>
            </a:pPr>
            <a:r>
              <a:rPr lang="en-US"/>
              <a:t>Street Crime</a:t>
            </a:r>
          </a:p>
          <a:p>
            <a:pPr>
              <a:lnSpc>
                <a:spcPct val="120000"/>
              </a:lnSpc>
            </a:pPr>
            <a:r>
              <a:rPr lang="en-US"/>
              <a:t>White-Collar Crime</a:t>
            </a:r>
          </a:p>
          <a:p>
            <a:pPr lvl="1">
              <a:lnSpc>
                <a:spcPct val="120000"/>
              </a:lnSpc>
            </a:pPr>
            <a:r>
              <a:rPr lang="en-US"/>
              <a:t>Corporations as Criminals</a:t>
            </a:r>
          </a:p>
          <a:p>
            <a:pPr>
              <a:lnSpc>
                <a:spcPct val="120000"/>
              </a:lnSpc>
            </a:pPr>
            <a:r>
              <a:rPr lang="en-US"/>
              <a:t>Gender and Crime</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5095075B-4BFA-4AA4-AF89-7AC21CA73333}" type="slidenum">
              <a:rPr lang="en-US"/>
              <a:pPr/>
              <a:t>23</a:t>
            </a:fld>
            <a:endParaRPr lang="en-US"/>
          </a:p>
        </p:txBody>
      </p:sp>
      <p:sp>
        <p:nvSpPr>
          <p:cNvPr id="345091" name="Text Box 3"/>
          <p:cNvSpPr txBox="1">
            <a:spLocks noChangeArrowheads="1"/>
          </p:cNvSpPr>
          <p:nvPr/>
        </p:nvSpPr>
        <p:spPr bwMode="auto">
          <a:xfrm>
            <a:off x="1143000" y="0"/>
            <a:ext cx="7696200" cy="1295400"/>
          </a:xfrm>
          <a:prstGeom prst="rect">
            <a:avLst/>
          </a:prstGeom>
          <a:noFill/>
          <a:ln w="9525" algn="ctr">
            <a:noFill/>
            <a:miter lim="800000"/>
            <a:headEnd type="none" w="sm" len="sm"/>
            <a:tailEnd type="none" w="sm" len="sm"/>
          </a:ln>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Functionalist Perspective</a:t>
            </a:r>
          </a:p>
          <a:p>
            <a:pPr>
              <a:lnSpc>
                <a:spcPct val="70000"/>
              </a:lnSpc>
              <a:spcBef>
                <a:spcPct val="0"/>
              </a:spcBef>
              <a:buClrTx/>
              <a:buSzTx/>
              <a:buFontTx/>
              <a:buNone/>
            </a:pPr>
            <a:r>
              <a:rPr lang="en-US" sz="2400">
                <a:solidFill>
                  <a:srgbClr val="035532"/>
                </a:solidFill>
                <a:effectLst>
                  <a:outerShdw blurRad="38100" dist="38100" dir="2700000" algn="tl">
                    <a:srgbClr val="C0C0C0"/>
                  </a:outerShdw>
                </a:effectLst>
                <a:cs typeface="Times New Roman" pitchFamily="18" charset="0"/>
              </a:rPr>
              <a:t>Illegitimate Opportunity Structures</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45090">
                                            <p:txEl>
                                              <p:pRg st="0" end="0"/>
                                            </p:txEl>
                                          </p:spTgt>
                                        </p:tgtEl>
                                        <p:attrNameLst>
                                          <p:attrName>style.visibility</p:attrName>
                                        </p:attrNameLst>
                                      </p:cBhvr>
                                      <p:to>
                                        <p:strVal val="visible"/>
                                      </p:to>
                                    </p:set>
                                    <p:animEffect transition="in" filter="fade">
                                      <p:cBhvr>
                                        <p:cTn id="7" dur="1000"/>
                                        <p:tgtEl>
                                          <p:spTgt spid="345090">
                                            <p:txEl>
                                              <p:pRg st="0" end="0"/>
                                            </p:txEl>
                                          </p:spTgt>
                                        </p:tgtEl>
                                      </p:cBhvr>
                                    </p:animEffect>
                                    <p:anim calcmode="lin" valueType="num">
                                      <p:cBhvr>
                                        <p:cTn id="8" dur="1000" fill="hold"/>
                                        <p:tgtEl>
                                          <p:spTgt spid="3450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5090">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45090">
                                            <p:txEl>
                                              <p:pRg st="0" end="0"/>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45090">
                                            <p:txEl>
                                              <p:pRg st="1" end="1"/>
                                            </p:txEl>
                                          </p:spTgt>
                                        </p:tgtEl>
                                        <p:attrNameLst>
                                          <p:attrName>style.visibility</p:attrName>
                                        </p:attrNameLst>
                                      </p:cBhvr>
                                      <p:to>
                                        <p:strVal val="visible"/>
                                      </p:to>
                                    </p:set>
                                    <p:animEffect transition="in" filter="fade">
                                      <p:cBhvr>
                                        <p:cTn id="14" dur="1000"/>
                                        <p:tgtEl>
                                          <p:spTgt spid="345090">
                                            <p:txEl>
                                              <p:pRg st="1" end="1"/>
                                            </p:txEl>
                                          </p:spTgt>
                                        </p:tgtEl>
                                      </p:cBhvr>
                                    </p:animEffect>
                                    <p:anim calcmode="lin" valueType="num">
                                      <p:cBhvr>
                                        <p:cTn id="15" dur="1000" fill="hold"/>
                                        <p:tgtEl>
                                          <p:spTgt spid="3450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45090">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45090">
                                            <p:txEl>
                                              <p:pRg st="1" end="1"/>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45090">
                                            <p:txEl>
                                              <p:pRg st="2" end="2"/>
                                            </p:txEl>
                                          </p:spTgt>
                                        </p:tgtEl>
                                        <p:attrNameLst>
                                          <p:attrName>style.visibility</p:attrName>
                                        </p:attrNameLst>
                                      </p:cBhvr>
                                      <p:to>
                                        <p:strVal val="visible"/>
                                      </p:to>
                                    </p:set>
                                    <p:animEffect transition="in" filter="fade">
                                      <p:cBhvr>
                                        <p:cTn id="21" dur="1000"/>
                                        <p:tgtEl>
                                          <p:spTgt spid="345090">
                                            <p:txEl>
                                              <p:pRg st="2" end="2"/>
                                            </p:txEl>
                                          </p:spTgt>
                                        </p:tgtEl>
                                      </p:cBhvr>
                                    </p:animEffect>
                                    <p:anim calcmode="lin" valueType="num">
                                      <p:cBhvr>
                                        <p:cTn id="22" dur="1000" fill="hold"/>
                                        <p:tgtEl>
                                          <p:spTgt spid="3450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45090">
                                            <p:txEl>
                                              <p:pRg st="2" end="2"/>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45090">
                                            <p:txEl>
                                              <p:pRg st="2" end="2"/>
                                            </p:txEl>
                                          </p:spTgt>
                                        </p:tgtEl>
                                        <p:attrNameLst>
                                          <p:attrName>ppt_c</p:attrName>
                                        </p:attrNameLst>
                                      </p:cBhvr>
                                      <p:to>
                                        <a:srgbClr val="B2B2B2"/>
                                      </p:to>
                                    </p:animClr>
                                  </p:sub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45090">
                                            <p:txEl>
                                              <p:pRg st="3" end="3"/>
                                            </p:txEl>
                                          </p:spTgt>
                                        </p:tgtEl>
                                        <p:attrNameLst>
                                          <p:attrName>style.visibility</p:attrName>
                                        </p:attrNameLst>
                                      </p:cBhvr>
                                      <p:to>
                                        <p:strVal val="visible"/>
                                      </p:to>
                                    </p:set>
                                    <p:animEffect transition="in" filter="fade">
                                      <p:cBhvr>
                                        <p:cTn id="28" dur="1000"/>
                                        <p:tgtEl>
                                          <p:spTgt spid="345090">
                                            <p:txEl>
                                              <p:pRg st="3" end="3"/>
                                            </p:txEl>
                                          </p:spTgt>
                                        </p:tgtEl>
                                      </p:cBhvr>
                                    </p:animEffect>
                                    <p:anim calcmode="lin" valueType="num">
                                      <p:cBhvr>
                                        <p:cTn id="29" dur="1000" fill="hold"/>
                                        <p:tgtEl>
                                          <p:spTgt spid="34509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45090">
                                            <p:txEl>
                                              <p:pRg st="3" end="3"/>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45090">
                                            <p:txEl>
                                              <p:pRg st="3" end="3"/>
                                            </p:txEl>
                                          </p:spTgt>
                                        </p:tgtEl>
                                        <p:attrNameLst>
                                          <p:attrName>ppt_c</p:attrName>
                                        </p:attrNameLst>
                                      </p:cBhvr>
                                      <p:to>
                                        <a:srgbClr val="B2B2B2"/>
                                      </p:to>
                                    </p:animClr>
                                  </p:sub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45090">
                                            <p:txEl>
                                              <p:pRg st="4" end="4"/>
                                            </p:txEl>
                                          </p:spTgt>
                                        </p:tgtEl>
                                        <p:attrNameLst>
                                          <p:attrName>style.visibility</p:attrName>
                                        </p:attrNameLst>
                                      </p:cBhvr>
                                      <p:to>
                                        <p:strVal val="visible"/>
                                      </p:to>
                                    </p:set>
                                    <p:animEffect transition="in" filter="fade">
                                      <p:cBhvr>
                                        <p:cTn id="35" dur="1000"/>
                                        <p:tgtEl>
                                          <p:spTgt spid="345090">
                                            <p:txEl>
                                              <p:pRg st="4" end="4"/>
                                            </p:txEl>
                                          </p:spTgt>
                                        </p:tgtEl>
                                      </p:cBhvr>
                                    </p:animEffect>
                                    <p:anim calcmode="lin" valueType="num">
                                      <p:cBhvr>
                                        <p:cTn id="36" dur="1000" fill="hold"/>
                                        <p:tgtEl>
                                          <p:spTgt spid="34509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45090">
                                            <p:txEl>
                                              <p:pRg st="4" end="4"/>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45090">
                                            <p:txEl>
                                              <p:pRg st="4" end="4"/>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0" grpId="0" build="p" bldLvl="2" autoUpdateAnimBg="0"/>
    </p:bldLst>
  </p:timing>
</p:sld>
</file>

<file path=ppt/slides/slide2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30" name="Rectangle 2"/>
          <p:cNvSpPr>
            <a:spLocks noGrp="1" noChangeArrowheads="1"/>
          </p:cNvSpPr>
          <p:nvPr>
            <p:ph type="body" sz="half" idx="1"/>
          </p:nvPr>
        </p:nvSpPr>
        <p:spPr>
          <a:xfrm>
            <a:off x="762000" y="2057400"/>
            <a:ext cx="6934200" cy="4343400"/>
          </a:xfrm>
          <a:noFill/>
          <a:ln/>
        </p:spPr>
        <p:txBody>
          <a:bodyPr/>
          <a:lstStyle/>
          <a:p>
            <a:pPr>
              <a:lnSpc>
                <a:spcPct val="90000"/>
              </a:lnSpc>
            </a:pPr>
            <a:r>
              <a:rPr lang="en-US">
                <a:cs typeface="Times New Roman" pitchFamily="18" charset="0"/>
              </a:rPr>
              <a:t>Industrialization and New Technology</a:t>
            </a:r>
          </a:p>
          <a:p>
            <a:pPr>
              <a:lnSpc>
                <a:spcPct val="90000"/>
              </a:lnSpc>
            </a:pPr>
            <a:r>
              <a:rPr lang="en-US">
                <a:cs typeface="Times New Roman" pitchFamily="18" charset="0"/>
              </a:rPr>
              <a:t>Death as a Process</a:t>
            </a:r>
          </a:p>
          <a:p>
            <a:pPr lvl="1">
              <a:lnSpc>
                <a:spcPct val="90000"/>
              </a:lnSpc>
            </a:pPr>
            <a:r>
              <a:rPr lang="en-US">
                <a:cs typeface="Times New Roman" pitchFamily="18" charset="0"/>
              </a:rPr>
              <a:t>Denial</a:t>
            </a:r>
          </a:p>
          <a:p>
            <a:pPr lvl="1">
              <a:lnSpc>
                <a:spcPct val="90000"/>
              </a:lnSpc>
            </a:pPr>
            <a:r>
              <a:rPr lang="en-US">
                <a:cs typeface="Times New Roman" pitchFamily="18" charset="0"/>
              </a:rPr>
              <a:t>Anger</a:t>
            </a:r>
          </a:p>
          <a:p>
            <a:pPr lvl="1">
              <a:lnSpc>
                <a:spcPct val="90000"/>
              </a:lnSpc>
            </a:pPr>
            <a:r>
              <a:rPr lang="en-US">
                <a:cs typeface="Times New Roman" pitchFamily="18" charset="0"/>
              </a:rPr>
              <a:t>Negotiation</a:t>
            </a:r>
          </a:p>
          <a:p>
            <a:pPr lvl="1">
              <a:lnSpc>
                <a:spcPct val="90000"/>
              </a:lnSpc>
            </a:pPr>
            <a:r>
              <a:rPr lang="en-US">
                <a:cs typeface="Times New Roman" pitchFamily="18" charset="0"/>
              </a:rPr>
              <a:t>Depression</a:t>
            </a:r>
          </a:p>
          <a:p>
            <a:pPr lvl="1">
              <a:lnSpc>
                <a:spcPct val="90000"/>
              </a:lnSpc>
            </a:pPr>
            <a:r>
              <a:rPr lang="en-US">
                <a:cs typeface="Times New Roman" pitchFamily="18" charset="0"/>
              </a:rPr>
              <a:t>Acceptance</a:t>
            </a:r>
          </a:p>
        </p:txBody>
      </p:sp>
      <p:sp>
        <p:nvSpPr>
          <p:cNvPr id="329731" name="Text Box 3"/>
          <p:cNvSpPr txBox="1">
            <a:spLocks noChangeArrowheads="1"/>
          </p:cNvSpPr>
          <p:nvPr/>
        </p:nvSpPr>
        <p:spPr bwMode="auto">
          <a:xfrm>
            <a:off x="762000" y="0"/>
            <a:ext cx="64008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Sociology of Death and Dying</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9730">
                                            <p:txEl>
                                              <p:pRg st="0" end="0"/>
                                            </p:txEl>
                                          </p:spTgt>
                                        </p:tgtEl>
                                        <p:attrNameLst>
                                          <p:attrName>style.visibility</p:attrName>
                                        </p:attrNameLst>
                                      </p:cBhvr>
                                      <p:to>
                                        <p:strVal val="visible"/>
                                      </p:to>
                                    </p:set>
                                    <p:animEffect transition="in" filter="dissolve">
                                      <p:cBhvr>
                                        <p:cTn id="7" dur="500"/>
                                        <p:tgtEl>
                                          <p:spTgt spid="329730">
                                            <p:txEl>
                                              <p:pRg st="0" end="0"/>
                                            </p:txEl>
                                          </p:spTgt>
                                        </p:tgtEl>
                                      </p:cBhvr>
                                    </p:animEffect>
                                  </p:childTnLst>
                                  <p:subTnLst>
                                    <p:animClr>
                                      <p:cBhvr override="childStyle">
                                        <p:cTn dur="1" fill="hold" display="0" masterRel="nextClick" afterEffect="1"/>
                                        <p:tgtEl>
                                          <p:spTgt spid="329730">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9730">
                                            <p:txEl>
                                              <p:pRg st="1" end="1"/>
                                            </p:txEl>
                                          </p:spTgt>
                                        </p:tgtEl>
                                        <p:attrNameLst>
                                          <p:attrName>style.visibility</p:attrName>
                                        </p:attrNameLst>
                                      </p:cBhvr>
                                      <p:to>
                                        <p:strVal val="visible"/>
                                      </p:to>
                                    </p:set>
                                    <p:animEffect transition="in" filter="dissolve">
                                      <p:cBhvr>
                                        <p:cTn id="12" dur="500"/>
                                        <p:tgtEl>
                                          <p:spTgt spid="329730">
                                            <p:txEl>
                                              <p:pRg st="1" end="1"/>
                                            </p:txEl>
                                          </p:spTgt>
                                        </p:tgtEl>
                                      </p:cBhvr>
                                    </p:animEffect>
                                  </p:childTnLst>
                                  <p:subTnLst>
                                    <p:animClr>
                                      <p:cBhvr override="childStyle">
                                        <p:cTn dur="1" fill="hold" display="0" masterRel="nextClick" afterEffect="1"/>
                                        <p:tgtEl>
                                          <p:spTgt spid="329730">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9730">
                                            <p:txEl>
                                              <p:pRg st="2" end="2"/>
                                            </p:txEl>
                                          </p:spTgt>
                                        </p:tgtEl>
                                        <p:attrNameLst>
                                          <p:attrName>style.visibility</p:attrName>
                                        </p:attrNameLst>
                                      </p:cBhvr>
                                      <p:to>
                                        <p:strVal val="visible"/>
                                      </p:to>
                                    </p:set>
                                    <p:animEffect transition="in" filter="dissolve">
                                      <p:cBhvr>
                                        <p:cTn id="17" dur="500"/>
                                        <p:tgtEl>
                                          <p:spTgt spid="329730">
                                            <p:txEl>
                                              <p:pRg st="2" end="2"/>
                                            </p:txEl>
                                          </p:spTgt>
                                        </p:tgtEl>
                                      </p:cBhvr>
                                    </p:animEffect>
                                  </p:childTnLst>
                                  <p:subTnLst>
                                    <p:animClr>
                                      <p:cBhvr override="childStyle">
                                        <p:cTn dur="1" fill="hold" display="0" masterRel="nextClick" afterEffect="1"/>
                                        <p:tgtEl>
                                          <p:spTgt spid="329730">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9730">
                                            <p:txEl>
                                              <p:pRg st="3" end="3"/>
                                            </p:txEl>
                                          </p:spTgt>
                                        </p:tgtEl>
                                        <p:attrNameLst>
                                          <p:attrName>style.visibility</p:attrName>
                                        </p:attrNameLst>
                                      </p:cBhvr>
                                      <p:to>
                                        <p:strVal val="visible"/>
                                      </p:to>
                                    </p:set>
                                    <p:animEffect transition="in" filter="dissolve">
                                      <p:cBhvr>
                                        <p:cTn id="22" dur="500"/>
                                        <p:tgtEl>
                                          <p:spTgt spid="329730">
                                            <p:txEl>
                                              <p:pRg st="3" end="3"/>
                                            </p:txEl>
                                          </p:spTgt>
                                        </p:tgtEl>
                                      </p:cBhvr>
                                    </p:animEffect>
                                  </p:childTnLst>
                                  <p:subTnLst>
                                    <p:animClr>
                                      <p:cBhvr override="childStyle">
                                        <p:cTn dur="1" fill="hold" display="0" masterRel="nextClick" afterEffect="1"/>
                                        <p:tgtEl>
                                          <p:spTgt spid="329730">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9730">
                                            <p:txEl>
                                              <p:pRg st="4" end="4"/>
                                            </p:txEl>
                                          </p:spTgt>
                                        </p:tgtEl>
                                        <p:attrNameLst>
                                          <p:attrName>style.visibility</p:attrName>
                                        </p:attrNameLst>
                                      </p:cBhvr>
                                      <p:to>
                                        <p:strVal val="visible"/>
                                      </p:to>
                                    </p:set>
                                    <p:animEffect transition="in" filter="dissolve">
                                      <p:cBhvr>
                                        <p:cTn id="27" dur="500"/>
                                        <p:tgtEl>
                                          <p:spTgt spid="329730">
                                            <p:txEl>
                                              <p:pRg st="4" end="4"/>
                                            </p:txEl>
                                          </p:spTgt>
                                        </p:tgtEl>
                                      </p:cBhvr>
                                    </p:animEffect>
                                  </p:childTnLst>
                                  <p:subTnLst>
                                    <p:animClr>
                                      <p:cBhvr override="childStyle">
                                        <p:cTn dur="1" fill="hold" display="0" masterRel="nextClick" afterEffect="1"/>
                                        <p:tgtEl>
                                          <p:spTgt spid="329730">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9730">
                                            <p:txEl>
                                              <p:pRg st="5" end="5"/>
                                            </p:txEl>
                                          </p:spTgt>
                                        </p:tgtEl>
                                        <p:attrNameLst>
                                          <p:attrName>style.visibility</p:attrName>
                                        </p:attrNameLst>
                                      </p:cBhvr>
                                      <p:to>
                                        <p:strVal val="visible"/>
                                      </p:to>
                                    </p:set>
                                    <p:animEffect transition="in" filter="dissolve">
                                      <p:cBhvr>
                                        <p:cTn id="32" dur="500"/>
                                        <p:tgtEl>
                                          <p:spTgt spid="329730">
                                            <p:txEl>
                                              <p:pRg st="5" end="5"/>
                                            </p:txEl>
                                          </p:spTgt>
                                        </p:tgtEl>
                                      </p:cBhvr>
                                    </p:animEffect>
                                  </p:childTnLst>
                                  <p:subTnLst>
                                    <p:animClr>
                                      <p:cBhvr override="childStyle">
                                        <p:cTn dur="1" fill="hold" display="0" masterRel="nextClick" afterEffect="1"/>
                                        <p:tgtEl>
                                          <p:spTgt spid="329730">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29730">
                                            <p:txEl>
                                              <p:pRg st="6" end="6"/>
                                            </p:txEl>
                                          </p:spTgt>
                                        </p:tgtEl>
                                        <p:attrNameLst>
                                          <p:attrName>style.visibility</p:attrName>
                                        </p:attrNameLst>
                                      </p:cBhvr>
                                      <p:to>
                                        <p:strVal val="visible"/>
                                      </p:to>
                                    </p:set>
                                    <p:animEffect transition="in" filter="dissolve">
                                      <p:cBhvr>
                                        <p:cTn id="37" dur="500"/>
                                        <p:tgtEl>
                                          <p:spTgt spid="329730">
                                            <p:txEl>
                                              <p:pRg st="6" end="6"/>
                                            </p:txEl>
                                          </p:spTgt>
                                        </p:tgtEl>
                                      </p:cBhvr>
                                    </p:animEffect>
                                  </p:childTnLst>
                                  <p:subTnLst>
                                    <p:animClr>
                                      <p:cBhvr override="childStyle">
                                        <p:cTn dur="1" fill="hold" display="0" masterRel="nextClick" afterEffect="1"/>
                                        <p:tgtEl>
                                          <p:spTgt spid="329730">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0" grpId="0" build="p" bldLvl="2" autoUpdateAnimBg="0"/>
    </p:bldLst>
  </p:timing>
</p:sld>
</file>

<file path=ppt/slides/slide2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8" name="Rectangle 2"/>
          <p:cNvSpPr>
            <a:spLocks noGrp="1" noChangeArrowheads="1"/>
          </p:cNvSpPr>
          <p:nvPr>
            <p:ph type="body" sz="half" idx="1"/>
          </p:nvPr>
        </p:nvSpPr>
        <p:spPr>
          <a:xfrm>
            <a:off x="762000" y="2133600"/>
            <a:ext cx="8382000" cy="4419600"/>
          </a:xfrm>
          <a:noFill/>
          <a:ln/>
        </p:spPr>
        <p:txBody>
          <a:bodyPr/>
          <a:lstStyle/>
          <a:p>
            <a:pPr>
              <a:lnSpc>
                <a:spcPct val="170000"/>
              </a:lnSpc>
            </a:pPr>
            <a:r>
              <a:rPr lang="en-US">
                <a:cs typeface="Times New Roman" pitchFamily="18" charset="0"/>
              </a:rPr>
              <a:t>Hospices</a:t>
            </a:r>
          </a:p>
          <a:p>
            <a:pPr>
              <a:lnSpc>
                <a:spcPct val="170000"/>
              </a:lnSpc>
            </a:pPr>
            <a:r>
              <a:rPr lang="en-US">
                <a:cs typeface="Times New Roman" pitchFamily="18" charset="0"/>
              </a:rPr>
              <a:t>Suicide and Age</a:t>
            </a:r>
          </a:p>
          <a:p>
            <a:pPr>
              <a:lnSpc>
                <a:spcPct val="170000"/>
              </a:lnSpc>
            </a:pPr>
            <a:r>
              <a:rPr lang="en-US">
                <a:cs typeface="Times New Roman" pitchFamily="18" charset="0"/>
              </a:rPr>
              <a:t>Adjusting to Death</a:t>
            </a:r>
          </a:p>
        </p:txBody>
      </p:sp>
      <p:sp>
        <p:nvSpPr>
          <p:cNvPr id="331779" name="Text Box 3"/>
          <p:cNvSpPr txBox="1">
            <a:spLocks noChangeArrowheads="1"/>
          </p:cNvSpPr>
          <p:nvPr/>
        </p:nvSpPr>
        <p:spPr bwMode="auto">
          <a:xfrm>
            <a:off x="762000" y="0"/>
            <a:ext cx="64770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Sociology of Death and Dying</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1778">
                                            <p:txEl>
                                              <p:pRg st="0" end="0"/>
                                            </p:txEl>
                                          </p:spTgt>
                                        </p:tgtEl>
                                        <p:attrNameLst>
                                          <p:attrName>style.visibility</p:attrName>
                                        </p:attrNameLst>
                                      </p:cBhvr>
                                      <p:to>
                                        <p:strVal val="visible"/>
                                      </p:to>
                                    </p:set>
                                    <p:animEffect transition="in" filter="dissolve">
                                      <p:cBhvr>
                                        <p:cTn id="7" dur="500"/>
                                        <p:tgtEl>
                                          <p:spTgt spid="331778">
                                            <p:txEl>
                                              <p:pRg st="0" end="0"/>
                                            </p:txEl>
                                          </p:spTgt>
                                        </p:tgtEl>
                                      </p:cBhvr>
                                    </p:animEffect>
                                  </p:childTnLst>
                                  <p:subTnLst>
                                    <p:animClr>
                                      <p:cBhvr override="childStyle">
                                        <p:cTn dur="1" fill="hold" display="0" masterRel="nextClick" afterEffect="1"/>
                                        <p:tgtEl>
                                          <p:spTgt spid="331778">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1778">
                                            <p:txEl>
                                              <p:pRg st="1" end="1"/>
                                            </p:txEl>
                                          </p:spTgt>
                                        </p:tgtEl>
                                        <p:attrNameLst>
                                          <p:attrName>style.visibility</p:attrName>
                                        </p:attrNameLst>
                                      </p:cBhvr>
                                      <p:to>
                                        <p:strVal val="visible"/>
                                      </p:to>
                                    </p:set>
                                    <p:animEffect transition="in" filter="dissolve">
                                      <p:cBhvr>
                                        <p:cTn id="12" dur="500"/>
                                        <p:tgtEl>
                                          <p:spTgt spid="331778">
                                            <p:txEl>
                                              <p:pRg st="1" end="1"/>
                                            </p:txEl>
                                          </p:spTgt>
                                        </p:tgtEl>
                                      </p:cBhvr>
                                    </p:animEffect>
                                  </p:childTnLst>
                                  <p:subTnLst>
                                    <p:animClr>
                                      <p:cBhvr override="childStyle">
                                        <p:cTn dur="1" fill="hold" display="0" masterRel="nextClick" afterEffect="1"/>
                                        <p:tgtEl>
                                          <p:spTgt spid="331778">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1778">
                                            <p:txEl>
                                              <p:pRg st="2" end="2"/>
                                            </p:txEl>
                                          </p:spTgt>
                                        </p:tgtEl>
                                        <p:attrNameLst>
                                          <p:attrName>style.visibility</p:attrName>
                                        </p:attrNameLst>
                                      </p:cBhvr>
                                      <p:to>
                                        <p:strVal val="visible"/>
                                      </p:to>
                                    </p:set>
                                    <p:animEffect transition="in" filter="dissolve">
                                      <p:cBhvr>
                                        <p:cTn id="17" dur="500"/>
                                        <p:tgtEl>
                                          <p:spTgt spid="331778">
                                            <p:txEl>
                                              <p:pRg st="2" end="2"/>
                                            </p:txEl>
                                          </p:spTgt>
                                        </p:tgtEl>
                                      </p:cBhvr>
                                    </p:animEffect>
                                  </p:childTnLst>
                                  <p:subTnLst>
                                    <p:animClr>
                                      <p:cBhvr override="childStyle">
                                        <p:cTn dur="1" fill="hold" display="0" masterRel="nextClick" afterEffect="1"/>
                                        <p:tgtEl>
                                          <p:spTgt spid="331778">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build="p" bldLvl="2" autoUpdateAnimBg="0"/>
    </p:bldLst>
  </p:timing>
</p:sld>
</file>

<file path=ppt/slides/slide2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body" sz="half" idx="1"/>
          </p:nvPr>
        </p:nvSpPr>
        <p:spPr>
          <a:xfrm>
            <a:off x="762000" y="2057400"/>
            <a:ext cx="8153400" cy="4495800"/>
          </a:xfrm>
          <a:noFill/>
          <a:ln/>
        </p:spPr>
        <p:txBody>
          <a:bodyPr/>
          <a:lstStyle/>
          <a:p>
            <a:pPr>
              <a:lnSpc>
                <a:spcPct val="220000"/>
              </a:lnSpc>
            </a:pPr>
            <a:r>
              <a:rPr lang="en-US">
                <a:cs typeface="Times New Roman" pitchFamily="18" charset="0"/>
              </a:rPr>
              <a:t>Creative Aging</a:t>
            </a:r>
          </a:p>
          <a:p>
            <a:pPr>
              <a:lnSpc>
                <a:spcPct val="220000"/>
              </a:lnSpc>
            </a:pPr>
            <a:r>
              <a:rPr lang="en-US">
                <a:cs typeface="Times New Roman" pitchFamily="18" charset="0"/>
              </a:rPr>
              <a:t>Impact of Technology</a:t>
            </a:r>
          </a:p>
        </p:txBody>
      </p:sp>
      <p:sp>
        <p:nvSpPr>
          <p:cNvPr id="333827" name="Text Box 3"/>
          <p:cNvSpPr txBox="1">
            <a:spLocks noChangeArrowheads="1"/>
          </p:cNvSpPr>
          <p:nvPr/>
        </p:nvSpPr>
        <p:spPr bwMode="auto">
          <a:xfrm>
            <a:off x="762000" y="0"/>
            <a:ext cx="80772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A New Model of Aging</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3826">
                                            <p:txEl>
                                              <p:pRg st="0" end="0"/>
                                            </p:txEl>
                                          </p:spTgt>
                                        </p:tgtEl>
                                        <p:attrNameLst>
                                          <p:attrName>style.visibility</p:attrName>
                                        </p:attrNameLst>
                                      </p:cBhvr>
                                      <p:to>
                                        <p:strVal val="visible"/>
                                      </p:to>
                                    </p:set>
                                    <p:animEffect transition="in" filter="dissolve">
                                      <p:cBhvr>
                                        <p:cTn id="7" dur="500"/>
                                        <p:tgtEl>
                                          <p:spTgt spid="333826">
                                            <p:txEl>
                                              <p:pRg st="0" end="0"/>
                                            </p:txEl>
                                          </p:spTgt>
                                        </p:tgtEl>
                                      </p:cBhvr>
                                    </p:animEffect>
                                  </p:childTnLst>
                                  <p:subTnLst>
                                    <p:animClr>
                                      <p:cBhvr override="childStyle">
                                        <p:cTn dur="1" fill="hold" display="0" masterRel="nextClick" afterEffect="1"/>
                                        <p:tgtEl>
                                          <p:spTgt spid="333826">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3826">
                                            <p:txEl>
                                              <p:pRg st="1" end="1"/>
                                            </p:txEl>
                                          </p:spTgt>
                                        </p:tgtEl>
                                        <p:attrNameLst>
                                          <p:attrName>style.visibility</p:attrName>
                                        </p:attrNameLst>
                                      </p:cBhvr>
                                      <p:to>
                                        <p:strVal val="visible"/>
                                      </p:to>
                                    </p:set>
                                    <p:animEffect transition="in" filter="dissolve">
                                      <p:cBhvr>
                                        <p:cTn id="12" dur="500"/>
                                        <p:tgtEl>
                                          <p:spTgt spid="333826">
                                            <p:txEl>
                                              <p:pRg st="1" end="1"/>
                                            </p:txEl>
                                          </p:spTgt>
                                        </p:tgtEl>
                                      </p:cBhvr>
                                    </p:animEffect>
                                  </p:childTnLst>
                                  <p:subTnLst>
                                    <p:animClr>
                                      <p:cBhvr override="childStyle">
                                        <p:cTn dur="1" fill="hold" display="0" masterRel="nextClick" afterEffect="1"/>
                                        <p:tgtEl>
                                          <p:spTgt spid="333826">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build="p" bldLvl="2" autoUpdateAnimBg="0"/>
    </p:bldLst>
  </p:timing>
</p:sld>
</file>

<file path=ppt/slides/slide2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6357" name="Picture 5"/>
          <p:cNvPicPr>
            <a:picLocks noGrp="1" noChangeAspect="1" noChangeArrowheads="1"/>
          </p:cNvPicPr>
          <p:nvPr>
            <p:ph/>
          </p:nvPr>
        </p:nvPicPr>
        <p:blipFill>
          <a:blip r:embed="rId3" cstate="print"/>
          <a:srcRect/>
          <a:stretch>
            <a:fillRect/>
          </a:stretch>
        </p:blipFill>
        <p:spPr>
          <a:xfrm>
            <a:off x="1295400" y="152400"/>
            <a:ext cx="6629400" cy="6364288"/>
          </a:xfrm>
          <a:noFill/>
          <a:ln cap="flat">
            <a:solidFill>
              <a:schemeClr val="bg2"/>
            </a:solidFill>
          </a:ln>
          <a:effectLst>
            <a:outerShdw dist="71842"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56357"/>
                                        </p:tgtEl>
                                        <p:attrNameLst>
                                          <p:attrName>style.visibility</p:attrName>
                                        </p:attrNameLst>
                                      </p:cBhvr>
                                      <p:to>
                                        <p:strVal val="visible"/>
                                      </p:to>
                                    </p:set>
                                    <p:animEffect transition="in" filter="dissolve">
                                      <p:cBhvr>
                                        <p:cTn id="7" dur="2000"/>
                                        <p:tgtEl>
                                          <p:spTgt spid="356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46" name="Picture 10"/>
          <p:cNvPicPr>
            <a:picLocks noGrp="1" noChangeAspect="1" noChangeArrowheads="1"/>
          </p:cNvPicPr>
          <p:nvPr>
            <p:ph/>
          </p:nvPr>
        </p:nvPicPr>
        <p:blipFill>
          <a:blip r:embed="rId3" cstate="print"/>
          <a:srcRect/>
          <a:stretch>
            <a:fillRect/>
          </a:stretch>
        </p:blipFill>
        <p:spPr>
          <a:xfrm>
            <a:off x="1143000" y="152400"/>
            <a:ext cx="6778625" cy="6169025"/>
          </a:xfrm>
          <a:noFill/>
          <a:ln cap="flat">
            <a:solidFill>
              <a:schemeClr val="bg2"/>
            </a:solidFill>
          </a:ln>
          <a:effectLst>
            <a:outerShdw dist="71842" dir="2700000" algn="ctr" rotWithShape="0">
              <a:schemeClr val="bg2"/>
            </a:outerShdw>
          </a:effectLst>
        </p:spPr>
      </p:pic>
      <p:sp>
        <p:nvSpPr>
          <p:cNvPr id="4" name="Footer Placeholder 2"/>
          <p:cNvSpPr>
            <a:spLocks noGrp="1"/>
          </p:cNvSpPr>
          <p:nvPr>
            <p:ph type="ftr" sz="quarter" idx="10"/>
          </p:nvPr>
        </p:nvSpPr>
        <p:spPr/>
        <p:txBody>
          <a:bodyPr/>
          <a:lstStyle/>
          <a:p>
            <a:r>
              <a:rPr lang="en-US"/>
              <a:t>Copyright © 2010 Pearson Education, Inc. All rights reserved.</a:t>
            </a:r>
          </a:p>
        </p:txBody>
      </p:sp>
      <p:sp>
        <p:nvSpPr>
          <p:cNvPr id="5" name="Slide Number Placeholder 3"/>
          <p:cNvSpPr>
            <a:spLocks noGrp="1"/>
          </p:cNvSpPr>
          <p:nvPr>
            <p:ph type="sldNum" sz="quarter" idx="11"/>
          </p:nvPr>
        </p:nvSpPr>
        <p:spPr/>
        <p:txBody>
          <a:bodyPr/>
          <a:lstStyle/>
          <a:p>
            <a:fld id="{724C702C-FECC-4512-B3E3-9EA9C586EFA8}" type="slidenum">
              <a:rPr lang="en-US"/>
              <a:pPr/>
              <a:t>24</a:t>
            </a:fld>
            <a:endParaRPr lang="en-US"/>
          </a:p>
        </p:txBody>
      </p:sp>
      <p:sp>
        <p:nvSpPr>
          <p:cNvPr id="347148" name="Text Box 12"/>
          <p:cNvSpPr txBox="1">
            <a:spLocks noChangeArrowheads="1"/>
          </p:cNvSpPr>
          <p:nvPr/>
        </p:nvSpPr>
        <p:spPr bwMode="auto">
          <a:xfrm>
            <a:off x="1295400" y="6324600"/>
            <a:ext cx="5181600" cy="269875"/>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sz="900" b="0" i="1">
                <a:solidFill>
                  <a:schemeClr val="bg2"/>
                </a:solidFill>
              </a:rPr>
              <a:t>Source</a:t>
            </a:r>
            <a:r>
              <a:rPr lang="en-US" sz="900" b="0">
                <a:solidFill>
                  <a:schemeClr val="bg2"/>
                </a:solidFill>
              </a:rPr>
              <a:t>: By the author. Based on </a:t>
            </a:r>
            <a:r>
              <a:rPr lang="en-US" sz="900" b="0" i="1">
                <a:solidFill>
                  <a:schemeClr val="bg2"/>
                </a:solidFill>
              </a:rPr>
              <a:t>Statistical Abstract of the United States</a:t>
            </a:r>
            <a:r>
              <a:rPr lang="en-US" sz="900" b="0">
                <a:solidFill>
                  <a:schemeClr val="bg2"/>
                </a:solidFill>
              </a:rPr>
              <a:t> 2009: Table 297.</a:t>
            </a:r>
            <a:endParaRPr lang="en-US" sz="900" b="0" i="1">
              <a:solidFill>
                <a:schemeClr val="bg2"/>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47146"/>
                                        </p:tgtEl>
                                        <p:attrNameLst>
                                          <p:attrName>style.visibility</p:attrName>
                                        </p:attrNameLst>
                                      </p:cBhvr>
                                      <p:to>
                                        <p:strVal val="visible"/>
                                      </p:to>
                                    </p:set>
                                    <p:anim calcmode="lin" valueType="num">
                                      <p:cBhvr>
                                        <p:cTn id="7" dur="2000" fill="hold"/>
                                        <p:tgtEl>
                                          <p:spTgt spid="347146"/>
                                        </p:tgtEl>
                                        <p:attrNameLst>
                                          <p:attrName>ppt_w</p:attrName>
                                        </p:attrNameLst>
                                      </p:cBhvr>
                                      <p:tavLst>
                                        <p:tav tm="0">
                                          <p:val>
                                            <p:fltVal val="0"/>
                                          </p:val>
                                        </p:tav>
                                        <p:tav tm="100000">
                                          <p:val>
                                            <p:strVal val="#ppt_w"/>
                                          </p:val>
                                        </p:tav>
                                      </p:tavLst>
                                    </p:anim>
                                    <p:anim calcmode="lin" valueType="num">
                                      <p:cBhvr>
                                        <p:cTn id="8" dur="2000" fill="hold"/>
                                        <p:tgtEl>
                                          <p:spTgt spid="347146"/>
                                        </p:tgtEl>
                                        <p:attrNameLst>
                                          <p:attrName>ppt_h</p:attrName>
                                        </p:attrNameLst>
                                      </p:cBhvr>
                                      <p:tavLst>
                                        <p:tav tm="0">
                                          <p:val>
                                            <p:fltVal val="0"/>
                                          </p:val>
                                        </p:tav>
                                        <p:tav tm="100000">
                                          <p:val>
                                            <p:strVal val="#ppt_h"/>
                                          </p:val>
                                        </p:tav>
                                      </p:tavLst>
                                    </p:anim>
                                    <p:animEffect transition="in" filter="fade">
                                      <p:cBhvr>
                                        <p:cTn id="9" dur="2000"/>
                                        <p:tgtEl>
                                          <p:spTgt spid="347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93" name="Picture 9"/>
          <p:cNvPicPr>
            <a:picLocks noGrp="1" noChangeAspect="1" noChangeArrowheads="1"/>
          </p:cNvPicPr>
          <p:nvPr>
            <p:ph/>
          </p:nvPr>
        </p:nvPicPr>
        <p:blipFill>
          <a:blip r:embed="rId3" cstate="print"/>
          <a:srcRect/>
          <a:stretch>
            <a:fillRect/>
          </a:stretch>
        </p:blipFill>
        <p:spPr>
          <a:xfrm>
            <a:off x="457200" y="466725"/>
            <a:ext cx="8305800" cy="5629275"/>
          </a:xfrm>
          <a:noFill/>
          <a:ln cap="flat">
            <a:solidFill>
              <a:schemeClr val="bg2"/>
            </a:solidFill>
          </a:ln>
          <a:effectLst>
            <a:outerShdw dist="71842" dir="2700000" algn="ctr" rotWithShape="0">
              <a:schemeClr val="bg2"/>
            </a:outerShdw>
          </a:effectLst>
        </p:spPr>
      </p:pic>
      <p:sp>
        <p:nvSpPr>
          <p:cNvPr id="3" name="Footer Placeholder 2"/>
          <p:cNvSpPr>
            <a:spLocks noGrp="1"/>
          </p:cNvSpPr>
          <p:nvPr>
            <p:ph type="ftr" sz="quarter" idx="10"/>
          </p:nvPr>
        </p:nvSpPr>
        <p:spPr/>
        <p:txBody>
          <a:bodyPr/>
          <a:lstStyle/>
          <a:p>
            <a:r>
              <a:rPr lang="en-US"/>
              <a:t>Copyright © 2010 Pearson Education, Inc. All rights reserved.</a:t>
            </a:r>
          </a:p>
        </p:txBody>
      </p:sp>
      <p:sp>
        <p:nvSpPr>
          <p:cNvPr id="4" name="Slide Number Placeholder 3"/>
          <p:cNvSpPr>
            <a:spLocks noGrp="1"/>
          </p:cNvSpPr>
          <p:nvPr>
            <p:ph type="sldNum" sz="quarter" idx="11"/>
          </p:nvPr>
        </p:nvSpPr>
        <p:spPr/>
        <p:txBody>
          <a:bodyPr/>
          <a:lstStyle/>
          <a:p>
            <a:fld id="{DE6E1D80-6AF8-4178-A3B4-6808F89572B8}" type="slidenum">
              <a:rPr lang="en-US"/>
              <a:pPr/>
              <a:t>25</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49193"/>
                                        </p:tgtEl>
                                        <p:attrNameLst>
                                          <p:attrName>style.visibility</p:attrName>
                                        </p:attrNameLst>
                                      </p:cBhvr>
                                      <p:to>
                                        <p:strVal val="visible"/>
                                      </p:to>
                                    </p:set>
                                    <p:animEffect transition="in" filter="fade">
                                      <p:cBhvr>
                                        <p:cTn id="7" dur="2000"/>
                                        <p:tgtEl>
                                          <p:spTgt spid="349193"/>
                                        </p:tgtEl>
                                      </p:cBhvr>
                                    </p:animEffect>
                                    <p:anim calcmode="lin" valueType="num">
                                      <p:cBhvr>
                                        <p:cTn id="8" dur="2000" fill="hold"/>
                                        <p:tgtEl>
                                          <p:spTgt spid="349193"/>
                                        </p:tgtEl>
                                        <p:attrNameLst>
                                          <p:attrName>ppt_x</p:attrName>
                                        </p:attrNameLst>
                                      </p:cBhvr>
                                      <p:tavLst>
                                        <p:tav tm="0">
                                          <p:val>
                                            <p:strVal val="#ppt_x"/>
                                          </p:val>
                                        </p:tav>
                                        <p:tav tm="100000">
                                          <p:val>
                                            <p:strVal val="#ppt_x"/>
                                          </p:val>
                                        </p:tav>
                                      </p:tavLst>
                                    </p:anim>
                                    <p:anim calcmode="lin" valueType="num">
                                      <p:cBhvr>
                                        <p:cTn id="9" dur="1800" decel="100000" fill="hold"/>
                                        <p:tgtEl>
                                          <p:spTgt spid="349193"/>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4919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1234" name="Rectangle 2"/>
          <p:cNvSpPr>
            <a:spLocks noGrp="1" noChangeArrowheads="1"/>
          </p:cNvSpPr>
          <p:nvPr>
            <p:ph type="body" sz="half" idx="1"/>
          </p:nvPr>
        </p:nvSpPr>
        <p:spPr>
          <a:xfrm>
            <a:off x="1143000" y="1905000"/>
            <a:ext cx="7848600" cy="4724400"/>
          </a:xfrm>
          <a:noFill/>
          <a:ln/>
        </p:spPr>
        <p:txBody>
          <a:bodyPr/>
          <a:lstStyle/>
          <a:p>
            <a:pPr>
              <a:lnSpc>
                <a:spcPct val="150000"/>
              </a:lnSpc>
            </a:pPr>
            <a:r>
              <a:rPr lang="en-US"/>
              <a:t>Class, Crime, and the Criminal Justice System</a:t>
            </a:r>
          </a:p>
          <a:p>
            <a:pPr>
              <a:lnSpc>
                <a:spcPct val="150000"/>
              </a:lnSpc>
            </a:pPr>
            <a:r>
              <a:rPr lang="en-US"/>
              <a:t>Power and Inequality</a:t>
            </a:r>
          </a:p>
          <a:p>
            <a:pPr>
              <a:lnSpc>
                <a:spcPct val="150000"/>
              </a:lnSpc>
            </a:pPr>
            <a:r>
              <a:rPr lang="en-US"/>
              <a:t>The Law as an Instrument of Oppression</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7FEFA76E-350F-45A6-8A90-BD8E8CC0E0E2}" type="slidenum">
              <a:rPr lang="en-US"/>
              <a:pPr/>
              <a:t>26</a:t>
            </a:fld>
            <a:endParaRPr lang="en-US"/>
          </a:p>
        </p:txBody>
      </p:sp>
      <p:sp>
        <p:nvSpPr>
          <p:cNvPr id="351235" name="Text Box 3"/>
          <p:cNvSpPr txBox="1">
            <a:spLocks noChangeArrowheads="1"/>
          </p:cNvSpPr>
          <p:nvPr/>
        </p:nvSpPr>
        <p:spPr bwMode="auto">
          <a:xfrm>
            <a:off x="1143000" y="0"/>
            <a:ext cx="76962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The Conflict Perspective</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51234">
                                            <p:txEl>
                                              <p:pRg st="0" end="0"/>
                                            </p:txEl>
                                          </p:spTgt>
                                        </p:tgtEl>
                                        <p:attrNameLst>
                                          <p:attrName>style.visibility</p:attrName>
                                        </p:attrNameLst>
                                      </p:cBhvr>
                                      <p:to>
                                        <p:strVal val="visible"/>
                                      </p:to>
                                    </p:set>
                                    <p:animEffect transition="in" filter="fade">
                                      <p:cBhvr>
                                        <p:cTn id="7" dur="1000"/>
                                        <p:tgtEl>
                                          <p:spTgt spid="351234">
                                            <p:txEl>
                                              <p:pRg st="0" end="0"/>
                                            </p:txEl>
                                          </p:spTgt>
                                        </p:tgtEl>
                                      </p:cBhvr>
                                    </p:animEffect>
                                    <p:anim calcmode="lin" valueType="num">
                                      <p:cBhvr>
                                        <p:cTn id="8" dur="1000" fill="hold"/>
                                        <p:tgtEl>
                                          <p:spTgt spid="3512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1234">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51234">
                                            <p:txEl>
                                              <p:pRg st="0" end="0"/>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51234">
                                            <p:txEl>
                                              <p:pRg st="1" end="1"/>
                                            </p:txEl>
                                          </p:spTgt>
                                        </p:tgtEl>
                                        <p:attrNameLst>
                                          <p:attrName>style.visibility</p:attrName>
                                        </p:attrNameLst>
                                      </p:cBhvr>
                                      <p:to>
                                        <p:strVal val="visible"/>
                                      </p:to>
                                    </p:set>
                                    <p:animEffect transition="in" filter="fade">
                                      <p:cBhvr>
                                        <p:cTn id="14" dur="1000"/>
                                        <p:tgtEl>
                                          <p:spTgt spid="351234">
                                            <p:txEl>
                                              <p:pRg st="1" end="1"/>
                                            </p:txEl>
                                          </p:spTgt>
                                        </p:tgtEl>
                                      </p:cBhvr>
                                    </p:animEffect>
                                    <p:anim calcmode="lin" valueType="num">
                                      <p:cBhvr>
                                        <p:cTn id="15" dur="1000" fill="hold"/>
                                        <p:tgtEl>
                                          <p:spTgt spid="35123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51234">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51234">
                                            <p:txEl>
                                              <p:pRg st="1" end="1"/>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51234">
                                            <p:txEl>
                                              <p:pRg st="2" end="2"/>
                                            </p:txEl>
                                          </p:spTgt>
                                        </p:tgtEl>
                                        <p:attrNameLst>
                                          <p:attrName>style.visibility</p:attrName>
                                        </p:attrNameLst>
                                      </p:cBhvr>
                                      <p:to>
                                        <p:strVal val="visible"/>
                                      </p:to>
                                    </p:set>
                                    <p:animEffect transition="in" filter="fade">
                                      <p:cBhvr>
                                        <p:cTn id="21" dur="1000"/>
                                        <p:tgtEl>
                                          <p:spTgt spid="351234">
                                            <p:txEl>
                                              <p:pRg st="2" end="2"/>
                                            </p:txEl>
                                          </p:spTgt>
                                        </p:tgtEl>
                                      </p:cBhvr>
                                    </p:animEffect>
                                    <p:anim calcmode="lin" valueType="num">
                                      <p:cBhvr>
                                        <p:cTn id="22" dur="1000" fill="hold"/>
                                        <p:tgtEl>
                                          <p:spTgt spid="35123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51234">
                                            <p:txEl>
                                              <p:pRg st="2" end="2"/>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51234">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055EE09C-D99A-4023-B62A-66BD1CC908C9}" type="slidenum">
              <a:rPr lang="en-US"/>
              <a:pPr/>
              <a:t>27</a:t>
            </a:fld>
            <a:endParaRPr lang="en-US"/>
          </a:p>
        </p:txBody>
      </p:sp>
      <p:sp>
        <p:nvSpPr>
          <p:cNvPr id="353282" name="Text Box 2"/>
          <p:cNvSpPr txBox="1">
            <a:spLocks noChangeArrowheads="1"/>
          </p:cNvSpPr>
          <p:nvPr/>
        </p:nvSpPr>
        <p:spPr bwMode="auto">
          <a:xfrm>
            <a:off x="1143000" y="0"/>
            <a:ext cx="76962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Reaction to Deviance</a:t>
            </a:r>
          </a:p>
        </p:txBody>
      </p:sp>
      <p:sp>
        <p:nvSpPr>
          <p:cNvPr id="353283" name="Rectangle 3"/>
          <p:cNvSpPr>
            <a:spLocks noChangeArrowheads="1"/>
          </p:cNvSpPr>
          <p:nvPr/>
        </p:nvSpPr>
        <p:spPr bwMode="auto">
          <a:xfrm>
            <a:off x="1143000" y="1905000"/>
            <a:ext cx="7772400" cy="3657600"/>
          </a:xfrm>
          <a:prstGeom prst="rect">
            <a:avLst/>
          </a:prstGeom>
          <a:noFill/>
          <a:ln w="9525" algn="ctr">
            <a:noFill/>
            <a:miter lim="800000"/>
            <a:headEnd/>
            <a:tailEnd/>
          </a:ln>
          <a:effectLst>
            <a:outerShdw dist="35921" dir="2700000" algn="ctr" rotWithShape="0">
              <a:srgbClr val="111111"/>
            </a:outerShdw>
          </a:effectLst>
        </p:spPr>
        <p:txBody>
          <a:bodyPr/>
          <a:lstStyle/>
          <a:p>
            <a:pPr marL="568325" indent="-568325">
              <a:lnSpc>
                <a:spcPct val="110000"/>
              </a:lnSpc>
              <a:buClr>
                <a:srgbClr val="FF0000"/>
              </a:buClr>
              <a:buSzPct val="85000"/>
            </a:pPr>
            <a:r>
              <a:rPr lang="en-US" sz="3600">
                <a:solidFill>
                  <a:srgbClr val="FF0000"/>
                </a:solidFill>
                <a:latin typeface="Arial Black" pitchFamily="34" charset="0"/>
              </a:rPr>
              <a:t>Street Crime and Prisons</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53283"/>
                                        </p:tgtEl>
                                        <p:attrNameLst>
                                          <p:attrName>style.visibility</p:attrName>
                                        </p:attrNameLst>
                                      </p:cBhvr>
                                      <p:to>
                                        <p:strVal val="visible"/>
                                      </p:to>
                                    </p:set>
                                    <p:animEffect transition="in" filter="fade">
                                      <p:cBhvr>
                                        <p:cTn id="7" dur="1000"/>
                                        <p:tgtEl>
                                          <p:spTgt spid="353283"/>
                                        </p:tgtEl>
                                      </p:cBhvr>
                                    </p:animEffect>
                                    <p:anim calcmode="lin" valueType="num">
                                      <p:cBhvr>
                                        <p:cTn id="8" dur="1000" fill="hold"/>
                                        <p:tgtEl>
                                          <p:spTgt spid="353283"/>
                                        </p:tgtEl>
                                        <p:attrNameLst>
                                          <p:attrName>ppt_x</p:attrName>
                                        </p:attrNameLst>
                                      </p:cBhvr>
                                      <p:tavLst>
                                        <p:tav tm="0">
                                          <p:val>
                                            <p:strVal val="#ppt_x"/>
                                          </p:val>
                                        </p:tav>
                                        <p:tav tm="100000">
                                          <p:val>
                                            <p:strVal val="#ppt_x"/>
                                          </p:val>
                                        </p:tav>
                                      </p:tavLst>
                                    </p:anim>
                                    <p:anim calcmode="lin" valueType="num">
                                      <p:cBhvr>
                                        <p:cTn id="9" dur="1000" fill="hold"/>
                                        <p:tgtEl>
                                          <p:spTgt spid="353283"/>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53283"/>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smtClean="0"/>
              <a:t>Violent Crime defined</a:t>
            </a:r>
          </a:p>
        </p:txBody>
      </p:sp>
      <p:sp>
        <p:nvSpPr>
          <p:cNvPr id="49156"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a:spcBef>
                <a:spcPct val="0"/>
              </a:spcBef>
              <a:defRPr/>
            </a:pPr>
            <a:fld id="{0D51E18A-949E-4DF2-86B0-511FE24F8B62}" type="slidenum">
              <a:rPr smtClean="0"/>
              <a:pPr>
                <a:spcBef>
                  <a:spcPct val="0"/>
                </a:spcBef>
                <a:defRPr/>
              </a:pPr>
              <a:t>28</a:t>
            </a:fld>
            <a:endParaRPr smtClean="0"/>
          </a:p>
        </p:txBody>
      </p:sp>
      <p:sp>
        <p:nvSpPr>
          <p:cNvPr id="24579" name="Rectangle 3"/>
          <p:cNvSpPr>
            <a:spLocks noGrp="1" noChangeArrowheads="1"/>
          </p:cNvSpPr>
          <p:nvPr>
            <p:ph sz="quarter" idx="1"/>
          </p:nvPr>
        </p:nvSpPr>
        <p:spPr/>
        <p:txBody>
          <a:bodyPr/>
          <a:lstStyle/>
          <a:p>
            <a:pPr marL="609600" indent="-609600" eaLnBrk="1" hangingPunct="1"/>
            <a:r>
              <a:rPr lang="en-US" b="1" smtClean="0"/>
              <a:t>Murder – </a:t>
            </a:r>
            <a:r>
              <a:rPr lang="en-US" smtClean="0"/>
              <a:t>the willful (non-negligent) killing of one human being by another.</a:t>
            </a:r>
          </a:p>
          <a:p>
            <a:pPr marL="609600" indent="-609600" eaLnBrk="1" hangingPunct="1">
              <a:buFontTx/>
              <a:buAutoNum type="arabicPeriod"/>
            </a:pPr>
            <a:r>
              <a:rPr lang="en-US" smtClean="0"/>
              <a:t>Is the least common of violent crimes</a:t>
            </a:r>
          </a:p>
          <a:p>
            <a:pPr marL="609600" indent="-609600" eaLnBrk="1" hangingPunct="1">
              <a:buFontTx/>
              <a:buAutoNum type="arabicPeriod"/>
            </a:pPr>
            <a:r>
              <a:rPr lang="en-US" smtClean="0"/>
              <a:t>Male killing male</a:t>
            </a:r>
          </a:p>
          <a:p>
            <a:pPr marL="609600" indent="-609600" eaLnBrk="1" hangingPunct="1">
              <a:buFontTx/>
              <a:buAutoNum type="arabicPeriod"/>
            </a:pPr>
            <a:r>
              <a:rPr lang="en-US" smtClean="0"/>
              <a:t>Young and of minority status</a:t>
            </a:r>
          </a:p>
          <a:p>
            <a:pPr marL="609600" indent="-609600" eaLnBrk="1" hangingPunct="1">
              <a:buFontTx/>
              <a:buAutoNum type="arabicPeriod"/>
            </a:pPr>
            <a:r>
              <a:rPr lang="en-US" smtClean="0"/>
              <a:t>Women- husband or boyfriend</a:t>
            </a:r>
          </a:p>
          <a:p>
            <a:pPr marL="609600" indent="-609600" eaLnBrk="1" hangingPunct="1">
              <a:buFontTx/>
              <a:buAutoNum type="arabicPeriod"/>
            </a:pPr>
            <a:r>
              <a:rPr lang="en-US" smtClean="0"/>
              <a:t>Men and strangers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smtClean="0"/>
              <a:t>Violent Crime defined</a:t>
            </a:r>
          </a:p>
        </p:txBody>
      </p:sp>
      <p:sp>
        <p:nvSpPr>
          <p:cNvPr id="50180"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a:spcBef>
                <a:spcPct val="0"/>
              </a:spcBef>
              <a:defRPr/>
            </a:pPr>
            <a:fld id="{0F1DD507-3369-482B-9891-67518CDDC47C}" type="slidenum">
              <a:rPr smtClean="0"/>
              <a:pPr>
                <a:spcBef>
                  <a:spcPct val="0"/>
                </a:spcBef>
                <a:defRPr/>
              </a:pPr>
              <a:t>29</a:t>
            </a:fld>
            <a:endParaRPr smtClean="0"/>
          </a:p>
        </p:txBody>
      </p:sp>
      <p:sp>
        <p:nvSpPr>
          <p:cNvPr id="25603" name="Rectangle 3"/>
          <p:cNvSpPr>
            <a:spLocks noGrp="1" noChangeArrowheads="1"/>
          </p:cNvSpPr>
          <p:nvPr>
            <p:ph sz="quarter" idx="1"/>
          </p:nvPr>
        </p:nvSpPr>
        <p:spPr/>
        <p:txBody>
          <a:bodyPr/>
          <a:lstStyle/>
          <a:p>
            <a:pPr marL="609600" indent="-609600" eaLnBrk="1" hangingPunct="1"/>
            <a:r>
              <a:rPr lang="en-US" b="1" smtClean="0"/>
              <a:t>Forcible Rape – </a:t>
            </a:r>
            <a:r>
              <a:rPr lang="en-US" smtClean="0"/>
              <a:t>the carnal knowledge of a female body against her will.</a:t>
            </a:r>
          </a:p>
          <a:p>
            <a:pPr marL="609600" indent="-609600" eaLnBrk="1" hangingPunct="1">
              <a:buFontTx/>
              <a:buAutoNum type="arabicPeriod"/>
            </a:pPr>
            <a:r>
              <a:rPr lang="en-US" smtClean="0"/>
              <a:t>Sexual penetration </a:t>
            </a:r>
          </a:p>
          <a:p>
            <a:pPr marL="609600" indent="-609600" eaLnBrk="1" hangingPunct="1">
              <a:buFontTx/>
              <a:buAutoNum type="arabicPeriod"/>
            </a:pPr>
            <a:r>
              <a:rPr lang="en-US" smtClean="0"/>
              <a:t>Force or threat of </a:t>
            </a:r>
          </a:p>
          <a:p>
            <a:pPr marL="609600" indent="-609600" eaLnBrk="1" hangingPunct="1">
              <a:buFontTx/>
              <a:buAutoNum type="arabicPeriod"/>
            </a:pPr>
            <a:r>
              <a:rPr lang="en-US" smtClean="0"/>
              <a:t>Non-consent of victim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Deviance terminology</a:t>
            </a:r>
          </a:p>
        </p:txBody>
      </p:sp>
      <p:sp>
        <p:nvSpPr>
          <p:cNvPr id="24580"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1392AEE-B661-4012-A586-DDCC3B486A01}" type="slidenum">
              <a:rPr lang="en-US" smtClean="0"/>
              <a:pPr fontAlgn="base">
                <a:spcBef>
                  <a:spcPct val="0"/>
                </a:spcBef>
                <a:spcAft>
                  <a:spcPct val="0"/>
                </a:spcAft>
                <a:defRPr/>
              </a:pPr>
              <a:t>3</a:t>
            </a:fld>
            <a:endParaRPr lang="en-US" smtClean="0"/>
          </a:p>
        </p:txBody>
      </p:sp>
      <p:sp>
        <p:nvSpPr>
          <p:cNvPr id="5123" name="Rectangle 3"/>
          <p:cNvSpPr>
            <a:spLocks noGrp="1" noChangeArrowheads="1"/>
          </p:cNvSpPr>
          <p:nvPr>
            <p:ph sz="quarter" idx="1"/>
          </p:nvPr>
        </p:nvSpPr>
        <p:spPr/>
        <p:txBody>
          <a:bodyPr/>
          <a:lstStyle/>
          <a:p>
            <a:pPr eaLnBrk="1" hangingPunct="1"/>
            <a:r>
              <a:rPr lang="en-US" smtClean="0"/>
              <a:t>Deviance- violation of rules or norms</a:t>
            </a:r>
          </a:p>
          <a:p>
            <a:pPr eaLnBrk="1" hangingPunct="1"/>
            <a:endParaRPr lang="en-US" smtClean="0"/>
          </a:p>
          <a:p>
            <a:pPr eaLnBrk="1" hangingPunct="1"/>
            <a:r>
              <a:rPr lang="en-US" smtClean="0"/>
              <a:t>Crime- violation of norms that have been written into laws</a:t>
            </a:r>
          </a:p>
          <a:p>
            <a:pPr eaLnBrk="1" hangingPunct="1"/>
            <a:endParaRPr lang="en-US" smtClean="0"/>
          </a:p>
          <a:p>
            <a:pPr eaLnBrk="1" hangingPunct="1"/>
            <a:r>
              <a:rPr lang="en-US" smtClean="0"/>
              <a:t>Stigma- blemish on normal identity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smtClean="0"/>
              <a:t>Rape </a:t>
            </a:r>
          </a:p>
        </p:txBody>
      </p:sp>
      <p:sp>
        <p:nvSpPr>
          <p:cNvPr id="51204"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a:spcBef>
                <a:spcPct val="0"/>
              </a:spcBef>
              <a:defRPr/>
            </a:pPr>
            <a:fld id="{F81946AD-6494-429A-AD18-A1754DE45768}" type="slidenum">
              <a:rPr smtClean="0"/>
              <a:pPr>
                <a:spcBef>
                  <a:spcPct val="0"/>
                </a:spcBef>
                <a:defRPr/>
              </a:pPr>
              <a:t>30</a:t>
            </a:fld>
            <a:endParaRPr smtClean="0"/>
          </a:p>
        </p:txBody>
      </p:sp>
      <p:sp>
        <p:nvSpPr>
          <p:cNvPr id="26627" name="Rectangle 3"/>
          <p:cNvSpPr>
            <a:spLocks noGrp="1" noChangeArrowheads="1"/>
          </p:cNvSpPr>
          <p:nvPr>
            <p:ph sz="quarter" idx="1"/>
          </p:nvPr>
        </p:nvSpPr>
        <p:spPr/>
        <p:txBody>
          <a:bodyPr/>
          <a:lstStyle/>
          <a:p>
            <a:pPr eaLnBrk="1" hangingPunct="1"/>
            <a:r>
              <a:rPr lang="en-US" smtClean="0"/>
              <a:t>More likely to occur in warm weather months.</a:t>
            </a:r>
          </a:p>
          <a:p>
            <a:pPr lvl="1" eaLnBrk="1" hangingPunct="1"/>
            <a:r>
              <a:rPr lang="en-US" smtClean="0"/>
              <a:t>People are outside more and later</a:t>
            </a:r>
          </a:p>
          <a:p>
            <a:pPr lvl="1" eaLnBrk="1" hangingPunct="1"/>
            <a:r>
              <a:rPr lang="en-US" smtClean="0"/>
              <a:t>Doors are open</a:t>
            </a:r>
          </a:p>
          <a:p>
            <a:pPr lvl="1" eaLnBrk="1" hangingPunct="1"/>
            <a:r>
              <a:rPr lang="en-US" smtClean="0"/>
              <a:t>Windows are unlocked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smtClean="0"/>
              <a:t>Violent Crime defined</a:t>
            </a:r>
          </a:p>
        </p:txBody>
      </p:sp>
      <p:sp>
        <p:nvSpPr>
          <p:cNvPr id="52228"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a:spcBef>
                <a:spcPct val="0"/>
              </a:spcBef>
              <a:defRPr/>
            </a:pPr>
            <a:fld id="{E3BD68F7-2CEF-4059-AFD4-91DC3988E889}" type="slidenum">
              <a:rPr smtClean="0"/>
              <a:pPr>
                <a:spcBef>
                  <a:spcPct val="0"/>
                </a:spcBef>
                <a:defRPr/>
              </a:pPr>
              <a:t>31</a:t>
            </a:fld>
            <a:endParaRPr smtClean="0"/>
          </a:p>
        </p:txBody>
      </p:sp>
      <p:sp>
        <p:nvSpPr>
          <p:cNvPr id="27651" name="Rectangle 3"/>
          <p:cNvSpPr>
            <a:spLocks noGrp="1" noChangeArrowheads="1"/>
          </p:cNvSpPr>
          <p:nvPr>
            <p:ph sz="quarter" idx="1"/>
          </p:nvPr>
        </p:nvSpPr>
        <p:spPr/>
        <p:txBody>
          <a:bodyPr/>
          <a:lstStyle/>
          <a:p>
            <a:pPr eaLnBrk="1" hangingPunct="1"/>
            <a:r>
              <a:rPr lang="en-US" b="1" smtClean="0"/>
              <a:t>Robbery – </a:t>
            </a:r>
            <a:r>
              <a:rPr lang="en-US" smtClean="0"/>
              <a:t>the taking or attempting to take anything of value from the care, custody, or control of a person or persons by force or threat of force or violence and/or putting the victim in fear. </a:t>
            </a:r>
          </a:p>
          <a:p>
            <a:pPr lvl="1" eaLnBrk="1" hangingPunct="1"/>
            <a:r>
              <a:rPr lang="en-US" smtClean="0"/>
              <a:t>Young adults with a gun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smtClean="0"/>
              <a:t>Violent Crime defined</a:t>
            </a:r>
          </a:p>
        </p:txBody>
      </p:sp>
      <p:sp>
        <p:nvSpPr>
          <p:cNvPr id="53252"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a:spcBef>
                <a:spcPct val="0"/>
              </a:spcBef>
              <a:defRPr/>
            </a:pPr>
            <a:fld id="{EDF4C8B6-EAAE-47AB-9EF5-93B2099354B4}" type="slidenum">
              <a:rPr smtClean="0"/>
              <a:pPr>
                <a:spcBef>
                  <a:spcPct val="0"/>
                </a:spcBef>
                <a:defRPr/>
              </a:pPr>
              <a:t>32</a:t>
            </a:fld>
            <a:endParaRPr smtClean="0"/>
          </a:p>
        </p:txBody>
      </p:sp>
      <p:sp>
        <p:nvSpPr>
          <p:cNvPr id="28675" name="Rectangle 3"/>
          <p:cNvSpPr>
            <a:spLocks noGrp="1" noChangeArrowheads="1"/>
          </p:cNvSpPr>
          <p:nvPr>
            <p:ph sz="quarter" idx="1"/>
          </p:nvPr>
        </p:nvSpPr>
        <p:spPr/>
        <p:txBody>
          <a:bodyPr/>
          <a:lstStyle/>
          <a:p>
            <a:pPr eaLnBrk="1" hangingPunct="1"/>
            <a:r>
              <a:rPr lang="en-US" b="1" smtClean="0"/>
              <a:t>Aggravated Assault – </a:t>
            </a:r>
            <a:r>
              <a:rPr lang="en-US" smtClean="0"/>
              <a:t>an unlawful attack by one person upon another for the purpose of inflicting severe or aggravated bodily injury. This type of assault is usually accompanied by the use of a weapon or by means likely to produce death or great bodily harm.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smtClean="0"/>
              <a:t>Property Crime defined</a:t>
            </a:r>
          </a:p>
        </p:txBody>
      </p:sp>
      <p:sp>
        <p:nvSpPr>
          <p:cNvPr id="54276"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a:spcBef>
                <a:spcPct val="0"/>
              </a:spcBef>
              <a:defRPr/>
            </a:pPr>
            <a:fld id="{A4308F03-31BB-4A5C-839B-17E7CDFA6E58}" type="slidenum">
              <a:rPr smtClean="0"/>
              <a:pPr>
                <a:spcBef>
                  <a:spcPct val="0"/>
                </a:spcBef>
                <a:defRPr/>
              </a:pPr>
              <a:t>33</a:t>
            </a:fld>
            <a:endParaRPr smtClean="0"/>
          </a:p>
        </p:txBody>
      </p:sp>
      <p:sp>
        <p:nvSpPr>
          <p:cNvPr id="29699" name="Rectangle 3"/>
          <p:cNvSpPr>
            <a:spLocks noGrp="1" noChangeArrowheads="1"/>
          </p:cNvSpPr>
          <p:nvPr>
            <p:ph sz="quarter" idx="1"/>
          </p:nvPr>
        </p:nvSpPr>
        <p:spPr/>
        <p:txBody>
          <a:bodyPr/>
          <a:lstStyle/>
          <a:p>
            <a:pPr eaLnBrk="1" hangingPunct="1"/>
            <a:r>
              <a:rPr lang="en-US" b="1" smtClean="0"/>
              <a:t>Burglary – </a:t>
            </a:r>
            <a:r>
              <a:rPr lang="en-US" smtClean="0"/>
              <a:t>breaking or entering- the unlawful entry of a structure to commit a felony or a theft. Attempting forcible entry is included.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smtClean="0"/>
              <a:t>Property Crime defined</a:t>
            </a:r>
          </a:p>
        </p:txBody>
      </p:sp>
      <p:sp>
        <p:nvSpPr>
          <p:cNvPr id="55300"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a:spcBef>
                <a:spcPct val="0"/>
              </a:spcBef>
              <a:defRPr/>
            </a:pPr>
            <a:fld id="{BEFA92D3-EB92-40A2-9A4F-F19B30F65845}" type="slidenum">
              <a:rPr smtClean="0"/>
              <a:pPr>
                <a:spcBef>
                  <a:spcPct val="0"/>
                </a:spcBef>
                <a:defRPr/>
              </a:pPr>
              <a:t>34</a:t>
            </a:fld>
            <a:endParaRPr smtClean="0"/>
          </a:p>
        </p:txBody>
      </p:sp>
      <p:sp>
        <p:nvSpPr>
          <p:cNvPr id="30723" name="Rectangle 3"/>
          <p:cNvSpPr>
            <a:spLocks noGrp="1" noChangeArrowheads="1"/>
          </p:cNvSpPr>
          <p:nvPr>
            <p:ph sz="quarter" idx="1"/>
          </p:nvPr>
        </p:nvSpPr>
        <p:spPr/>
        <p:txBody>
          <a:bodyPr/>
          <a:lstStyle/>
          <a:p>
            <a:pPr eaLnBrk="1" hangingPunct="1"/>
            <a:r>
              <a:rPr lang="en-US" b="1" smtClean="0"/>
              <a:t>Larceny-theft – </a:t>
            </a:r>
            <a:r>
              <a:rPr lang="en-US" smtClean="0"/>
              <a:t>the unlawful taking, carrying or riding away of property from the possession of another (shoplifting, pick-pocketing or the taking of any property of article which is not taken by force, violence or fraud).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smtClean="0"/>
              <a:t>Property crime defined </a:t>
            </a:r>
          </a:p>
        </p:txBody>
      </p:sp>
      <p:sp>
        <p:nvSpPr>
          <p:cNvPr id="56324"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a:spcBef>
                <a:spcPct val="0"/>
              </a:spcBef>
              <a:defRPr/>
            </a:pPr>
            <a:fld id="{699D0113-E74D-462E-9543-B9E5C91ACC8D}" type="slidenum">
              <a:rPr smtClean="0"/>
              <a:pPr>
                <a:spcBef>
                  <a:spcPct val="0"/>
                </a:spcBef>
                <a:defRPr/>
              </a:pPr>
              <a:t>35</a:t>
            </a:fld>
            <a:endParaRPr smtClean="0"/>
          </a:p>
        </p:txBody>
      </p:sp>
      <p:sp>
        <p:nvSpPr>
          <p:cNvPr id="31747" name="Rectangle 3"/>
          <p:cNvSpPr>
            <a:spLocks noGrp="1" noChangeArrowheads="1"/>
          </p:cNvSpPr>
          <p:nvPr>
            <p:ph sz="quarter" idx="1"/>
          </p:nvPr>
        </p:nvSpPr>
        <p:spPr/>
        <p:txBody>
          <a:bodyPr/>
          <a:lstStyle/>
          <a:p>
            <a:pPr eaLnBrk="1" hangingPunct="1"/>
            <a:r>
              <a:rPr lang="en-US" b="1" smtClean="0"/>
              <a:t>Motor Vehicle Theft – </a:t>
            </a:r>
            <a:r>
              <a:rPr lang="en-US" smtClean="0"/>
              <a:t>the theft or the attempted theft of a motor vehicle. A motor vehicle is self propelled and runs on the surface and not on rails. Specifically exclude are motorboats, construction equipment, airplanes, and farming equipment.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smtClean="0"/>
              <a:t>FBI Crime Clock</a:t>
            </a:r>
          </a:p>
        </p:txBody>
      </p:sp>
      <p:sp>
        <p:nvSpPr>
          <p:cNvPr id="57348"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a:spcBef>
                <a:spcPct val="0"/>
              </a:spcBef>
              <a:defRPr/>
            </a:pPr>
            <a:fld id="{E515D7DC-6298-45BB-ABE9-78F59AAAD28B}" type="slidenum">
              <a:rPr smtClean="0"/>
              <a:pPr>
                <a:spcBef>
                  <a:spcPct val="0"/>
                </a:spcBef>
                <a:defRPr/>
              </a:pPr>
              <a:t>36</a:t>
            </a:fld>
            <a:endParaRPr smtClean="0"/>
          </a:p>
        </p:txBody>
      </p:sp>
      <p:sp>
        <p:nvSpPr>
          <p:cNvPr id="32771" name="Rectangle 3"/>
          <p:cNvSpPr>
            <a:spLocks noGrp="1" noChangeArrowheads="1"/>
          </p:cNvSpPr>
          <p:nvPr>
            <p:ph sz="quarter" idx="1"/>
          </p:nvPr>
        </p:nvSpPr>
        <p:spPr/>
        <p:txBody>
          <a:bodyPr/>
          <a:lstStyle/>
          <a:p>
            <a:pPr eaLnBrk="1" hangingPunct="1"/>
            <a:r>
              <a:rPr lang="en-US" smtClean="0"/>
              <a:t>LETS TAKE A LOOK</a:t>
            </a:r>
          </a:p>
          <a:p>
            <a:pPr eaLnBrk="1" hangingPunct="1"/>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smtClean="0"/>
              <a:t>Prisons </a:t>
            </a:r>
          </a:p>
        </p:txBody>
      </p:sp>
      <p:sp>
        <p:nvSpPr>
          <p:cNvPr id="45060" name="Slide Number Placeholder 3"/>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a:spcBef>
                <a:spcPct val="0"/>
              </a:spcBef>
              <a:defRPr/>
            </a:pPr>
            <a:fld id="{82F18910-9DF1-48EE-8D43-155B743D3231}" type="slidenum">
              <a:rPr smtClean="0"/>
              <a:pPr>
                <a:spcBef>
                  <a:spcPct val="0"/>
                </a:spcBef>
                <a:defRPr/>
              </a:pPr>
              <a:t>37</a:t>
            </a:fld>
            <a:endParaRPr smtClean="0"/>
          </a:p>
        </p:txBody>
      </p:sp>
      <p:sp>
        <p:nvSpPr>
          <p:cNvPr id="33795" name="Rectangle 3"/>
          <p:cNvSpPr>
            <a:spLocks noGrp="1" noChangeArrowheads="1"/>
          </p:cNvSpPr>
          <p:nvPr>
            <p:ph sz="quarter" idx="1"/>
          </p:nvPr>
        </p:nvSpPr>
        <p:spPr/>
        <p:txBody>
          <a:bodyPr/>
          <a:lstStyle/>
          <a:p>
            <a:pPr eaLnBrk="1" hangingPunct="1"/>
            <a:r>
              <a:rPr lang="en-US" smtClean="0"/>
              <a:t>Over crowded </a:t>
            </a:r>
          </a:p>
          <a:p>
            <a:pPr eaLnBrk="1" hangingPunct="1"/>
            <a:r>
              <a:rPr lang="en-US" smtClean="0"/>
              <a:t>Race-ethnicity- over represented </a:t>
            </a:r>
          </a:p>
          <a:p>
            <a:pPr eaLnBrk="1" hangingPunct="1"/>
            <a:r>
              <a:rPr lang="en-US" smtClean="0"/>
              <a:t>Young </a:t>
            </a:r>
          </a:p>
          <a:p>
            <a:pPr eaLnBrk="1" hangingPunct="1"/>
            <a:r>
              <a:rPr lang="en-US" smtClean="0"/>
              <a:t>Single </a:t>
            </a:r>
          </a:p>
          <a:p>
            <a:pPr eaLnBrk="1" hangingPunct="1"/>
            <a:r>
              <a:rPr lang="en-US" smtClean="0"/>
              <a:t>Males </a:t>
            </a:r>
          </a:p>
          <a:p>
            <a:pPr eaLnBrk="1" hangingPunct="1"/>
            <a:r>
              <a:rPr lang="en-US" smtClean="0"/>
              <a:t>No education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79" name="Picture 3"/>
          <p:cNvPicPr>
            <a:picLocks noGrp="1" noChangeAspect="1" noChangeArrowheads="1"/>
          </p:cNvPicPr>
          <p:nvPr>
            <p:ph/>
          </p:nvPr>
        </p:nvPicPr>
        <p:blipFill>
          <a:blip r:embed="rId3" cstate="print"/>
          <a:srcRect/>
          <a:stretch>
            <a:fillRect/>
          </a:stretch>
        </p:blipFill>
        <p:spPr>
          <a:xfrm>
            <a:off x="1447800" y="0"/>
            <a:ext cx="6183313" cy="6858000"/>
          </a:xfrm>
          <a:noFill/>
          <a:ln cap="flat">
            <a:solidFill>
              <a:schemeClr val="bg2"/>
            </a:solidFill>
          </a:ln>
          <a:effectLst>
            <a:outerShdw dist="71842" dir="2700000" algn="ctr" rotWithShape="0">
              <a:schemeClr val="bg2"/>
            </a:outerShdw>
          </a:effectLst>
        </p:spPr>
      </p:pic>
      <p:sp>
        <p:nvSpPr>
          <p:cNvPr id="3" name="Footer Placeholder 2"/>
          <p:cNvSpPr>
            <a:spLocks noGrp="1"/>
          </p:cNvSpPr>
          <p:nvPr>
            <p:ph type="ftr" sz="quarter" idx="10"/>
          </p:nvPr>
        </p:nvSpPr>
        <p:spPr/>
        <p:txBody>
          <a:bodyPr/>
          <a:lstStyle/>
          <a:p>
            <a:r>
              <a:rPr lang="en-US"/>
              <a:t>Copyright © 2010 Pearson Education, Inc. All rights reserved.</a:t>
            </a:r>
          </a:p>
        </p:txBody>
      </p:sp>
      <p:sp>
        <p:nvSpPr>
          <p:cNvPr id="4" name="Slide Number Placeholder 3"/>
          <p:cNvSpPr>
            <a:spLocks noGrp="1"/>
          </p:cNvSpPr>
          <p:nvPr>
            <p:ph type="sldNum" sz="quarter" idx="11"/>
          </p:nvPr>
        </p:nvSpPr>
        <p:spPr/>
        <p:txBody>
          <a:bodyPr/>
          <a:lstStyle/>
          <a:p>
            <a:fld id="{E075279B-0D10-4C3F-AE40-39F0729056FF}" type="slidenum">
              <a:rPr lang="en-US"/>
              <a:pPr/>
              <a:t>38</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57379"/>
                                        </p:tgtEl>
                                        <p:attrNameLst>
                                          <p:attrName>style.visibility</p:attrName>
                                        </p:attrNameLst>
                                      </p:cBhvr>
                                      <p:to>
                                        <p:strVal val="visible"/>
                                      </p:to>
                                    </p:set>
                                    <p:anim calcmode="lin" valueType="num">
                                      <p:cBhvr>
                                        <p:cTn id="7" dur="2000" fill="hold"/>
                                        <p:tgtEl>
                                          <p:spTgt spid="357379"/>
                                        </p:tgtEl>
                                        <p:attrNameLst>
                                          <p:attrName>ppt_w</p:attrName>
                                        </p:attrNameLst>
                                      </p:cBhvr>
                                      <p:tavLst>
                                        <p:tav tm="0">
                                          <p:val>
                                            <p:strVal val="#ppt_w*0.70"/>
                                          </p:val>
                                        </p:tav>
                                        <p:tav tm="100000">
                                          <p:val>
                                            <p:strVal val="#ppt_w"/>
                                          </p:val>
                                        </p:tav>
                                      </p:tavLst>
                                    </p:anim>
                                    <p:anim calcmode="lin" valueType="num">
                                      <p:cBhvr>
                                        <p:cTn id="8" dur="2000" fill="hold"/>
                                        <p:tgtEl>
                                          <p:spTgt spid="357379"/>
                                        </p:tgtEl>
                                        <p:attrNameLst>
                                          <p:attrName>ppt_h</p:attrName>
                                        </p:attrNameLst>
                                      </p:cBhvr>
                                      <p:tavLst>
                                        <p:tav tm="0">
                                          <p:val>
                                            <p:strVal val="#ppt_h"/>
                                          </p:val>
                                        </p:tav>
                                        <p:tav tm="100000">
                                          <p:val>
                                            <p:strVal val="#ppt_h"/>
                                          </p:val>
                                        </p:tav>
                                      </p:tavLst>
                                    </p:anim>
                                    <p:animEffect transition="in" filter="fade">
                                      <p:cBhvr>
                                        <p:cTn id="9" dur="2000"/>
                                        <p:tgtEl>
                                          <p:spTgt spid="357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 2010 Pearson Education, Inc. All rights reserved.</a:t>
            </a:r>
          </a:p>
        </p:txBody>
      </p:sp>
      <p:sp>
        <p:nvSpPr>
          <p:cNvPr id="6" name="Slide Number Placeholder 5"/>
          <p:cNvSpPr>
            <a:spLocks noGrp="1"/>
          </p:cNvSpPr>
          <p:nvPr>
            <p:ph type="sldNum" sz="quarter" idx="12"/>
          </p:nvPr>
        </p:nvSpPr>
        <p:spPr/>
        <p:txBody>
          <a:bodyPr/>
          <a:lstStyle/>
          <a:p>
            <a:fld id="{2BCFB1C4-969C-4CA6-B06D-C9DFEA951C04}" type="slidenum">
              <a:rPr lang="en-US"/>
              <a:pPr/>
              <a:t>39</a:t>
            </a:fld>
            <a:endParaRPr lang="en-US"/>
          </a:p>
        </p:txBody>
      </p:sp>
      <p:pic>
        <p:nvPicPr>
          <p:cNvPr id="355333" name="Picture 5"/>
          <p:cNvPicPr>
            <a:picLocks noGrp="1" noChangeAspect="1" noChangeArrowheads="1"/>
          </p:cNvPicPr>
          <p:nvPr>
            <p:ph sz="quarter" idx="1"/>
          </p:nvPr>
        </p:nvPicPr>
        <p:blipFill>
          <a:blip r:embed="rId3" cstate="print"/>
          <a:srcRect b="19711"/>
          <a:stretch>
            <a:fillRect/>
          </a:stretch>
        </p:blipFill>
        <p:spPr>
          <a:xfrm>
            <a:off x="304800" y="381000"/>
            <a:ext cx="4302125" cy="6172200"/>
          </a:xfrm>
          <a:noFill/>
          <a:ln cap="flat">
            <a:solidFill>
              <a:schemeClr val="bg2"/>
            </a:solidFill>
          </a:ln>
          <a:effectLst>
            <a:outerShdw dist="71842" dir="2700000" algn="ctr" rotWithShape="0">
              <a:schemeClr val="bg2"/>
            </a:outerShdw>
          </a:effectLst>
        </p:spPr>
      </p:pic>
      <p:pic>
        <p:nvPicPr>
          <p:cNvPr id="355335" name="Picture 7"/>
          <p:cNvPicPr>
            <a:picLocks noGrp="1" noChangeAspect="1" noChangeArrowheads="1"/>
          </p:cNvPicPr>
          <p:nvPr>
            <p:ph sz="quarter" idx="2"/>
          </p:nvPr>
        </p:nvPicPr>
        <p:blipFill>
          <a:blip r:embed="rId4" cstate="print"/>
          <a:srcRect/>
          <a:stretch>
            <a:fillRect/>
          </a:stretch>
        </p:blipFill>
        <p:spPr>
          <a:xfrm>
            <a:off x="2817813" y="3582988"/>
            <a:ext cx="5943600" cy="1639887"/>
          </a:xfrm>
          <a:noFill/>
          <a:ln cap="flat">
            <a:solidFill>
              <a:schemeClr val="bg2"/>
            </a:solidFill>
          </a:ln>
          <a:effectLst>
            <a:outerShdw dist="71842" dir="2700000" algn="ctr" rotWithShape="0">
              <a:schemeClr val="bg2"/>
            </a:outerShdw>
          </a:effectLst>
        </p:spPr>
      </p:pic>
      <p:sp>
        <p:nvSpPr>
          <p:cNvPr id="355338" name="Text Box 10"/>
          <p:cNvSpPr txBox="1">
            <a:spLocks noChangeArrowheads="1"/>
          </p:cNvSpPr>
          <p:nvPr/>
        </p:nvSpPr>
        <p:spPr bwMode="auto">
          <a:xfrm>
            <a:off x="4724400" y="6172200"/>
            <a:ext cx="3733800" cy="447675"/>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sz="900" b="0" i="1">
                <a:solidFill>
                  <a:schemeClr val="bg2"/>
                </a:solidFill>
              </a:rPr>
              <a:t>Source</a:t>
            </a:r>
            <a:r>
              <a:rPr lang="en-US" sz="900" b="0">
                <a:solidFill>
                  <a:schemeClr val="bg2"/>
                </a:solidFill>
              </a:rPr>
              <a:t>: By the author. Based on </a:t>
            </a:r>
            <a:r>
              <a:rPr lang="en-US" sz="900" b="0" i="1">
                <a:solidFill>
                  <a:schemeClr val="bg2"/>
                </a:solidFill>
              </a:rPr>
              <a:t>Statistical Abstract of the United States</a:t>
            </a:r>
            <a:r>
              <a:rPr lang="en-US" sz="900" b="0">
                <a:solidFill>
                  <a:schemeClr val="bg2"/>
                </a:solidFill>
              </a:rPr>
              <a:t> 1995: Table 349; 2009: Table 333.  The broken line is the author’s estimate.</a:t>
            </a:r>
            <a:endParaRPr lang="en-US" sz="900" b="0" i="1">
              <a:solidFill>
                <a:schemeClr val="bg2"/>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55333"/>
                                        </p:tgtEl>
                                        <p:attrNameLst>
                                          <p:attrName>style.visibility</p:attrName>
                                        </p:attrNameLst>
                                      </p:cBhvr>
                                      <p:to>
                                        <p:strVal val="visible"/>
                                      </p:to>
                                    </p:set>
                                    <p:animEffect transition="in" filter="fade">
                                      <p:cBhvr>
                                        <p:cTn id="7" dur="1000"/>
                                        <p:tgtEl>
                                          <p:spTgt spid="355333"/>
                                        </p:tgtEl>
                                      </p:cBhvr>
                                    </p:animEffect>
                                    <p:anim calcmode="lin" valueType="num">
                                      <p:cBhvr>
                                        <p:cTn id="8" dur="1000" fill="hold"/>
                                        <p:tgtEl>
                                          <p:spTgt spid="355333"/>
                                        </p:tgtEl>
                                        <p:attrNameLst>
                                          <p:attrName>ppt_x</p:attrName>
                                        </p:attrNameLst>
                                      </p:cBhvr>
                                      <p:tavLst>
                                        <p:tav tm="0">
                                          <p:val>
                                            <p:strVal val="#ppt_x"/>
                                          </p:val>
                                        </p:tav>
                                        <p:tav tm="100000">
                                          <p:val>
                                            <p:strVal val="#ppt_x"/>
                                          </p:val>
                                        </p:tav>
                                      </p:tavLst>
                                    </p:anim>
                                    <p:anim calcmode="lin" valueType="num">
                                      <p:cBhvr>
                                        <p:cTn id="9" dur="1000" fill="hold"/>
                                        <p:tgtEl>
                                          <p:spTgt spid="3553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55335"/>
                                        </p:tgtEl>
                                        <p:attrNameLst>
                                          <p:attrName>style.visibility</p:attrName>
                                        </p:attrNameLst>
                                      </p:cBhvr>
                                      <p:to>
                                        <p:strVal val="visible"/>
                                      </p:to>
                                    </p:set>
                                    <p:animEffect transition="in" filter="fade">
                                      <p:cBhvr>
                                        <p:cTn id="14" dur="2000"/>
                                        <p:tgtEl>
                                          <p:spTgt spid="355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6" name="Rectangle 2"/>
          <p:cNvSpPr>
            <a:spLocks noGrp="1" noChangeArrowheads="1"/>
          </p:cNvSpPr>
          <p:nvPr>
            <p:ph type="body" sz="half" idx="1"/>
          </p:nvPr>
        </p:nvSpPr>
        <p:spPr>
          <a:xfrm>
            <a:off x="1143000" y="1981200"/>
            <a:ext cx="7239000" cy="4267200"/>
          </a:xfrm>
          <a:noFill/>
          <a:ln/>
        </p:spPr>
        <p:txBody>
          <a:bodyPr/>
          <a:lstStyle/>
          <a:p>
            <a:pPr>
              <a:lnSpc>
                <a:spcPct val="120000"/>
              </a:lnSpc>
            </a:pPr>
            <a:r>
              <a:rPr lang="en-US"/>
              <a:t>Relative Deviance</a:t>
            </a:r>
          </a:p>
          <a:p>
            <a:pPr>
              <a:lnSpc>
                <a:spcPct val="120000"/>
              </a:lnSpc>
            </a:pPr>
            <a:r>
              <a:rPr lang="en-US"/>
              <a:t>What is Deviant to Some is not Deviant to Others</a:t>
            </a:r>
          </a:p>
          <a:p>
            <a:pPr>
              <a:lnSpc>
                <a:spcPct val="120000"/>
              </a:lnSpc>
            </a:pPr>
            <a:r>
              <a:rPr lang="en-US"/>
              <a:t>“Deviance” is Nonjudgmental Term</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BEAD5F25-921C-4D2A-B03E-C31DE97B5AC2}" type="slidenum">
              <a:rPr lang="en-US"/>
              <a:pPr/>
              <a:t>4</a:t>
            </a:fld>
            <a:endParaRPr lang="en-US"/>
          </a:p>
        </p:txBody>
      </p:sp>
      <p:sp>
        <p:nvSpPr>
          <p:cNvPr id="297987" name="Text Box 3"/>
          <p:cNvSpPr txBox="1">
            <a:spLocks noChangeArrowheads="1"/>
          </p:cNvSpPr>
          <p:nvPr/>
        </p:nvSpPr>
        <p:spPr bwMode="auto">
          <a:xfrm>
            <a:off x="1143000" y="0"/>
            <a:ext cx="76962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What is Deviance?</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97986">
                                            <p:txEl>
                                              <p:pRg st="0" end="0"/>
                                            </p:txEl>
                                          </p:spTgt>
                                        </p:tgtEl>
                                        <p:attrNameLst>
                                          <p:attrName>style.visibility</p:attrName>
                                        </p:attrNameLst>
                                      </p:cBhvr>
                                      <p:to>
                                        <p:strVal val="visible"/>
                                      </p:to>
                                    </p:set>
                                    <p:animEffect transition="in" filter="fade">
                                      <p:cBhvr>
                                        <p:cTn id="7" dur="1000"/>
                                        <p:tgtEl>
                                          <p:spTgt spid="297986">
                                            <p:txEl>
                                              <p:pRg st="0" end="0"/>
                                            </p:txEl>
                                          </p:spTgt>
                                        </p:tgtEl>
                                      </p:cBhvr>
                                    </p:animEffect>
                                    <p:anim calcmode="lin" valueType="num">
                                      <p:cBhvr>
                                        <p:cTn id="8" dur="1000" fill="hold"/>
                                        <p:tgtEl>
                                          <p:spTgt spid="2979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7986">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297986">
                                            <p:txEl>
                                              <p:pRg st="0" end="0"/>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97986">
                                            <p:txEl>
                                              <p:pRg st="1" end="1"/>
                                            </p:txEl>
                                          </p:spTgt>
                                        </p:tgtEl>
                                        <p:attrNameLst>
                                          <p:attrName>style.visibility</p:attrName>
                                        </p:attrNameLst>
                                      </p:cBhvr>
                                      <p:to>
                                        <p:strVal val="visible"/>
                                      </p:to>
                                    </p:set>
                                    <p:animEffect transition="in" filter="fade">
                                      <p:cBhvr>
                                        <p:cTn id="14" dur="1000"/>
                                        <p:tgtEl>
                                          <p:spTgt spid="297986">
                                            <p:txEl>
                                              <p:pRg st="1" end="1"/>
                                            </p:txEl>
                                          </p:spTgt>
                                        </p:tgtEl>
                                      </p:cBhvr>
                                    </p:animEffect>
                                    <p:anim calcmode="lin" valueType="num">
                                      <p:cBhvr>
                                        <p:cTn id="15" dur="1000" fill="hold"/>
                                        <p:tgtEl>
                                          <p:spTgt spid="29798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7986">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297986">
                                            <p:txEl>
                                              <p:pRg st="1" end="1"/>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97986">
                                            <p:txEl>
                                              <p:pRg st="2" end="2"/>
                                            </p:txEl>
                                          </p:spTgt>
                                        </p:tgtEl>
                                        <p:attrNameLst>
                                          <p:attrName>style.visibility</p:attrName>
                                        </p:attrNameLst>
                                      </p:cBhvr>
                                      <p:to>
                                        <p:strVal val="visible"/>
                                      </p:to>
                                    </p:set>
                                    <p:animEffect transition="in" filter="fade">
                                      <p:cBhvr>
                                        <p:cTn id="21" dur="1000"/>
                                        <p:tgtEl>
                                          <p:spTgt spid="297986">
                                            <p:txEl>
                                              <p:pRg st="2" end="2"/>
                                            </p:txEl>
                                          </p:spTgt>
                                        </p:tgtEl>
                                      </p:cBhvr>
                                    </p:animEffect>
                                    <p:anim calcmode="lin" valueType="num">
                                      <p:cBhvr>
                                        <p:cTn id="22" dur="1000" fill="hold"/>
                                        <p:tgtEl>
                                          <p:spTgt spid="29798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97986">
                                            <p:txEl>
                                              <p:pRg st="2" end="2"/>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297986">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3" name="Picture 3"/>
          <p:cNvPicPr>
            <a:picLocks noGrp="1" noChangeAspect="1" noChangeArrowheads="1"/>
          </p:cNvPicPr>
          <p:nvPr>
            <p:ph/>
          </p:nvPr>
        </p:nvPicPr>
        <p:blipFill>
          <a:blip r:embed="rId3" cstate="print"/>
          <a:srcRect/>
          <a:stretch>
            <a:fillRect/>
          </a:stretch>
        </p:blipFill>
        <p:spPr>
          <a:xfrm>
            <a:off x="1600200" y="76200"/>
            <a:ext cx="5957888" cy="6705600"/>
          </a:xfrm>
          <a:noFill/>
          <a:ln cap="flat">
            <a:solidFill>
              <a:schemeClr val="bg2"/>
            </a:solidFill>
          </a:ln>
          <a:effectLst>
            <a:outerShdw dist="71842" dir="2700000" algn="ctr" rotWithShape="0">
              <a:schemeClr val="bg2"/>
            </a:outerShdw>
          </a:effectLst>
        </p:spPr>
      </p:pic>
      <p:sp>
        <p:nvSpPr>
          <p:cNvPr id="3" name="Footer Placeholder 2"/>
          <p:cNvSpPr>
            <a:spLocks noGrp="1"/>
          </p:cNvSpPr>
          <p:nvPr>
            <p:ph type="ftr" sz="quarter" idx="10"/>
          </p:nvPr>
        </p:nvSpPr>
        <p:spPr/>
        <p:txBody>
          <a:bodyPr/>
          <a:lstStyle/>
          <a:p>
            <a:r>
              <a:rPr lang="en-US"/>
              <a:t>Copyright © 2010 Pearson Education, Inc. All rights reserved.</a:t>
            </a:r>
          </a:p>
        </p:txBody>
      </p:sp>
      <p:sp>
        <p:nvSpPr>
          <p:cNvPr id="4" name="Slide Number Placeholder 3"/>
          <p:cNvSpPr>
            <a:spLocks noGrp="1"/>
          </p:cNvSpPr>
          <p:nvPr>
            <p:ph type="sldNum" sz="quarter" idx="11"/>
          </p:nvPr>
        </p:nvSpPr>
        <p:spPr/>
        <p:txBody>
          <a:bodyPr/>
          <a:lstStyle/>
          <a:p>
            <a:fld id="{E2590C2E-BBC2-49F9-B395-C4CC301F9E30}" type="slidenum">
              <a:rPr lang="en-US"/>
              <a:pPr/>
              <a:t>40</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63523"/>
                                        </p:tgtEl>
                                        <p:attrNameLst>
                                          <p:attrName>style.visibility</p:attrName>
                                        </p:attrNameLst>
                                      </p:cBhvr>
                                      <p:to>
                                        <p:strVal val="visible"/>
                                      </p:to>
                                    </p:set>
                                    <p:animScale>
                                      <p:cBhvr>
                                        <p:cTn id="7" dur="2000" decel="50000" fill="hold">
                                          <p:stCondLst>
                                            <p:cond delay="0"/>
                                          </p:stCondLst>
                                        </p:cTn>
                                        <p:tgtEl>
                                          <p:spTgt spid="3635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63523"/>
                                        </p:tgtEl>
                                        <p:attrNameLst>
                                          <p:attrName>ppt_x</p:attrName>
                                          <p:attrName>ppt_y</p:attrName>
                                        </p:attrNameLst>
                                      </p:cBhvr>
                                    </p:animMotion>
                                    <p:animEffect transition="in" filter="fade">
                                      <p:cBhvr>
                                        <p:cTn id="9" dur="2000"/>
                                        <p:tgtEl>
                                          <p:spTgt spid="363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Serial murder</a:t>
            </a:r>
          </a:p>
        </p:txBody>
      </p:sp>
      <p:sp>
        <p:nvSpPr>
          <p:cNvPr id="59396"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0E7559D-2279-4B4D-9C21-7406917C5DDC}" type="slidenum">
              <a:rPr lang="en-US" smtClean="0"/>
              <a:pPr fontAlgn="base">
                <a:spcBef>
                  <a:spcPct val="0"/>
                </a:spcBef>
                <a:spcAft>
                  <a:spcPct val="0"/>
                </a:spcAft>
                <a:defRPr/>
              </a:pPr>
              <a:t>41</a:t>
            </a:fld>
            <a:endParaRPr lang="en-US" smtClean="0"/>
          </a:p>
        </p:txBody>
      </p:sp>
      <p:sp>
        <p:nvSpPr>
          <p:cNvPr id="40963" name="Rectangle 3"/>
          <p:cNvSpPr>
            <a:spLocks noGrp="1" noChangeArrowheads="1"/>
          </p:cNvSpPr>
          <p:nvPr>
            <p:ph sz="quarter" idx="1"/>
          </p:nvPr>
        </p:nvSpPr>
        <p:spPr/>
        <p:txBody>
          <a:bodyPr/>
          <a:lstStyle/>
          <a:p>
            <a:pPr eaLnBrk="1" hangingPunct="1"/>
            <a:r>
              <a:rPr lang="en-US" smtClean="0"/>
              <a:t>Defined as someone who murders at least three persons in more than a 30-day period. These killings typically involve one victim per episode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Serial murder</a:t>
            </a:r>
          </a:p>
        </p:txBody>
      </p:sp>
      <p:sp>
        <p:nvSpPr>
          <p:cNvPr id="60420"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3EA1C15-9302-4E90-94B6-3FEDE400BAC2}" type="slidenum">
              <a:rPr lang="en-US" smtClean="0"/>
              <a:pPr fontAlgn="base">
                <a:spcBef>
                  <a:spcPct val="0"/>
                </a:spcBef>
                <a:spcAft>
                  <a:spcPct val="0"/>
                </a:spcAft>
                <a:defRPr/>
              </a:pPr>
              <a:t>42</a:t>
            </a:fld>
            <a:endParaRPr lang="en-US" smtClean="0"/>
          </a:p>
        </p:txBody>
      </p:sp>
      <p:sp>
        <p:nvSpPr>
          <p:cNvPr id="41987" name="Rectangle 3"/>
          <p:cNvSpPr>
            <a:spLocks noGrp="1" noChangeArrowheads="1"/>
          </p:cNvSpPr>
          <p:nvPr>
            <p:ph sz="quarter" idx="1"/>
          </p:nvPr>
        </p:nvSpPr>
        <p:spPr/>
        <p:txBody>
          <a:bodyPr/>
          <a:lstStyle/>
          <a:p>
            <a:pPr marL="609600" indent="-609600" eaLnBrk="1" hangingPunct="1"/>
            <a:r>
              <a:rPr lang="en-US" smtClean="0"/>
              <a:t>5 phases </a:t>
            </a:r>
          </a:p>
          <a:p>
            <a:pPr marL="609600" indent="-609600" eaLnBrk="1" hangingPunct="1">
              <a:buFontTx/>
              <a:buAutoNum type="arabicPeriod"/>
            </a:pPr>
            <a:r>
              <a:rPr lang="en-US" smtClean="0"/>
              <a:t>Fantasy</a:t>
            </a:r>
          </a:p>
          <a:p>
            <a:pPr marL="609600" indent="-609600" eaLnBrk="1" hangingPunct="1">
              <a:buFontTx/>
              <a:buAutoNum type="arabicPeriod"/>
            </a:pPr>
            <a:r>
              <a:rPr lang="en-US" smtClean="0"/>
              <a:t>Stalk</a:t>
            </a:r>
          </a:p>
          <a:p>
            <a:pPr marL="609600" indent="-609600" eaLnBrk="1" hangingPunct="1">
              <a:buFontTx/>
              <a:buAutoNum type="arabicPeriod"/>
            </a:pPr>
            <a:r>
              <a:rPr lang="en-US" smtClean="0"/>
              <a:t>Abduction</a:t>
            </a:r>
          </a:p>
          <a:p>
            <a:pPr marL="609600" indent="-609600" eaLnBrk="1" hangingPunct="1">
              <a:buFontTx/>
              <a:buAutoNum type="arabicPeriod"/>
            </a:pPr>
            <a:r>
              <a:rPr lang="en-US" smtClean="0"/>
              <a:t>Kill</a:t>
            </a:r>
          </a:p>
          <a:p>
            <a:pPr marL="609600" indent="-609600" eaLnBrk="1" hangingPunct="1">
              <a:buFontTx/>
              <a:buAutoNum type="arabicPeriod"/>
            </a:pPr>
            <a:r>
              <a:rPr lang="en-US" smtClean="0"/>
              <a:t>disposal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Serial murder</a:t>
            </a:r>
          </a:p>
        </p:txBody>
      </p:sp>
      <p:sp>
        <p:nvSpPr>
          <p:cNvPr id="61444"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5BDCEC2-1DBE-455A-BCC2-49564F2A0951}" type="slidenum">
              <a:rPr lang="en-US" smtClean="0"/>
              <a:pPr fontAlgn="base">
                <a:spcBef>
                  <a:spcPct val="0"/>
                </a:spcBef>
                <a:spcAft>
                  <a:spcPct val="0"/>
                </a:spcAft>
                <a:defRPr/>
              </a:pPr>
              <a:t>43</a:t>
            </a:fld>
            <a:endParaRPr lang="en-US" smtClean="0"/>
          </a:p>
        </p:txBody>
      </p:sp>
      <p:sp>
        <p:nvSpPr>
          <p:cNvPr id="43011" name="Rectangle 3"/>
          <p:cNvSpPr>
            <a:spLocks noGrp="1" noChangeArrowheads="1"/>
          </p:cNvSpPr>
          <p:nvPr>
            <p:ph sz="quarter" idx="1"/>
          </p:nvPr>
        </p:nvSpPr>
        <p:spPr/>
        <p:txBody>
          <a:bodyPr/>
          <a:lstStyle/>
          <a:p>
            <a:pPr eaLnBrk="1" hangingPunct="1"/>
            <a:r>
              <a:rPr lang="en-US" sz="2700" smtClean="0"/>
              <a:t>35+ serial murders roaming our streets</a:t>
            </a:r>
          </a:p>
          <a:p>
            <a:pPr eaLnBrk="1" hangingPunct="1">
              <a:buFont typeface="Wingdings" pitchFamily="2" charset="2"/>
              <a:buNone/>
            </a:pPr>
            <a:endParaRPr lang="en-US" sz="2700" smtClean="0"/>
          </a:p>
          <a:p>
            <a:pPr eaLnBrk="1" hangingPunct="1"/>
            <a:r>
              <a:rPr lang="en-US" sz="2700" smtClean="0"/>
              <a:t>Becoming a victim may very well depend on nothing more than being in the wrong place at the wrong time</a:t>
            </a:r>
          </a:p>
          <a:p>
            <a:pPr eaLnBrk="1" hangingPunct="1">
              <a:buFont typeface="Wingdings" pitchFamily="2" charset="2"/>
              <a:buNone/>
            </a:pPr>
            <a:endParaRPr lang="en-US" sz="2700" smtClean="0"/>
          </a:p>
          <a:p>
            <a:pPr lvl="1" eaLnBrk="1" hangingPunct="1"/>
            <a:r>
              <a:rPr lang="en-US" sz="2200" smtClean="0"/>
              <a:t>However, a person in the United States is as likely to be struck and killed by lightning as to do die at the hands of a serial murderer.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Mass murder</a:t>
            </a:r>
          </a:p>
        </p:txBody>
      </p:sp>
      <p:sp>
        <p:nvSpPr>
          <p:cNvPr id="62468"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C926391-DAB8-437E-AAFC-7B0B668C5EB2}" type="slidenum">
              <a:rPr lang="en-US" smtClean="0"/>
              <a:pPr fontAlgn="base">
                <a:spcBef>
                  <a:spcPct val="0"/>
                </a:spcBef>
                <a:spcAft>
                  <a:spcPct val="0"/>
                </a:spcAft>
                <a:defRPr/>
              </a:pPr>
              <a:t>44</a:t>
            </a:fld>
            <a:endParaRPr lang="en-US" smtClean="0"/>
          </a:p>
        </p:txBody>
      </p:sp>
      <p:sp>
        <p:nvSpPr>
          <p:cNvPr id="44035" name="Rectangle 3"/>
          <p:cNvSpPr>
            <a:spLocks noGrp="1" noChangeArrowheads="1"/>
          </p:cNvSpPr>
          <p:nvPr>
            <p:ph sz="quarter" idx="1"/>
          </p:nvPr>
        </p:nvSpPr>
        <p:spPr/>
        <p:txBody>
          <a:bodyPr/>
          <a:lstStyle/>
          <a:p>
            <a:pPr marL="609600" indent="-609600" eaLnBrk="1" hangingPunct="1"/>
            <a:r>
              <a:rPr lang="en-US" smtClean="0"/>
              <a:t>The killing of a number of persons at one time in one place</a:t>
            </a:r>
          </a:p>
          <a:p>
            <a:pPr marL="990600" lvl="1" indent="-519113" eaLnBrk="1" hangingPunct="1"/>
            <a:r>
              <a:rPr lang="en-US" smtClean="0"/>
              <a:t>4 components </a:t>
            </a:r>
          </a:p>
          <a:p>
            <a:pPr marL="990600" lvl="1" indent="-519113" eaLnBrk="1" hangingPunct="1">
              <a:buFontTx/>
              <a:buAutoNum type="arabicPeriod"/>
            </a:pPr>
            <a:r>
              <a:rPr lang="en-US" smtClean="0"/>
              <a:t>The number of victims</a:t>
            </a:r>
          </a:p>
          <a:p>
            <a:pPr marL="990600" lvl="1" indent="-519113" eaLnBrk="1" hangingPunct="1">
              <a:buFontTx/>
              <a:buAutoNum type="arabicPeriod"/>
            </a:pPr>
            <a:r>
              <a:rPr lang="en-US" smtClean="0"/>
              <a:t>The location of the murders</a:t>
            </a:r>
          </a:p>
          <a:p>
            <a:pPr marL="990600" lvl="1" indent="-519113" eaLnBrk="1" hangingPunct="1">
              <a:buFontTx/>
              <a:buAutoNum type="arabicPeriod"/>
            </a:pPr>
            <a:r>
              <a:rPr lang="en-US" smtClean="0"/>
              <a:t>The time period in which the killings are carried out</a:t>
            </a:r>
          </a:p>
          <a:p>
            <a:pPr marL="990600" lvl="1" indent="-519113" eaLnBrk="1" hangingPunct="1">
              <a:buFontTx/>
              <a:buAutoNum type="arabicPeriod"/>
            </a:pPr>
            <a:r>
              <a:rPr lang="en-US" smtClean="0"/>
              <a:t>The distance from one murder site to another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Mass vs. Serial murder</a:t>
            </a:r>
          </a:p>
        </p:txBody>
      </p:sp>
      <p:sp>
        <p:nvSpPr>
          <p:cNvPr id="6349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D0A405F-9FE3-45E3-BF71-3041BC9DE4A5}" type="slidenum">
              <a:rPr lang="en-US" smtClean="0"/>
              <a:pPr fontAlgn="base">
                <a:spcBef>
                  <a:spcPct val="0"/>
                </a:spcBef>
                <a:spcAft>
                  <a:spcPct val="0"/>
                </a:spcAft>
                <a:defRPr/>
              </a:pPr>
              <a:t>45</a:t>
            </a:fld>
            <a:endParaRPr lang="en-US" smtClean="0"/>
          </a:p>
        </p:txBody>
      </p:sp>
      <p:sp>
        <p:nvSpPr>
          <p:cNvPr id="45059" name="Rectangle 3"/>
          <p:cNvSpPr>
            <a:spLocks noGrp="1" noChangeArrowheads="1"/>
          </p:cNvSpPr>
          <p:nvPr>
            <p:ph sz="quarter" idx="1"/>
          </p:nvPr>
        </p:nvSpPr>
        <p:spPr/>
        <p:txBody>
          <a:bodyPr/>
          <a:lstStyle/>
          <a:p>
            <a:pPr eaLnBrk="1" hangingPunct="1"/>
            <a:r>
              <a:rPr lang="en-US" smtClean="0"/>
              <a:t>Mass murderers often die at the scene</a:t>
            </a:r>
          </a:p>
          <a:p>
            <a:pPr eaLnBrk="1" hangingPunct="1"/>
            <a:r>
              <a:rPr lang="en-US" smtClean="0"/>
              <a:t>Serial killers avoid detection </a:t>
            </a:r>
          </a:p>
          <a:p>
            <a:pPr eaLnBrk="1" hangingPunct="1"/>
            <a:r>
              <a:rPr lang="en-US" smtClean="0"/>
              <a:t>Mass murder the impact is immediate, but short lived</a:t>
            </a:r>
          </a:p>
          <a:p>
            <a:pPr eaLnBrk="1" hangingPunct="1"/>
            <a:r>
              <a:rPr lang="en-US" smtClean="0"/>
              <a:t>Serial murder can disrupt for long periods of time</a:t>
            </a:r>
          </a:p>
          <a:p>
            <a:pPr eaLnBrk="1" hangingPunct="1"/>
            <a:r>
              <a:rPr lang="en-US" smtClean="0"/>
              <a:t>Mass murder are often perceived to be mentally ill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Hate crimes </a:t>
            </a:r>
          </a:p>
        </p:txBody>
      </p:sp>
      <p:sp>
        <p:nvSpPr>
          <p:cNvPr id="64516"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06F8896-1C1E-47CF-8F8F-051FDD73A009}" type="slidenum">
              <a:rPr lang="en-US" smtClean="0"/>
              <a:pPr fontAlgn="base">
                <a:spcBef>
                  <a:spcPct val="0"/>
                </a:spcBef>
                <a:spcAft>
                  <a:spcPct val="0"/>
                </a:spcAft>
                <a:defRPr/>
              </a:pPr>
              <a:t>46</a:t>
            </a:fld>
            <a:endParaRPr lang="en-US" smtClean="0"/>
          </a:p>
        </p:txBody>
      </p:sp>
      <p:sp>
        <p:nvSpPr>
          <p:cNvPr id="46083" name="Rectangle 3"/>
          <p:cNvSpPr>
            <a:spLocks noGrp="1" noChangeArrowheads="1"/>
          </p:cNvSpPr>
          <p:nvPr>
            <p:ph sz="quarter" idx="1"/>
          </p:nvPr>
        </p:nvSpPr>
        <p:spPr/>
        <p:txBody>
          <a:bodyPr/>
          <a:lstStyle/>
          <a:p>
            <a:pPr eaLnBrk="1" hangingPunct="1"/>
            <a:r>
              <a:rPr lang="en-US" smtClean="0"/>
              <a:t>This is a crime that is motivated by bias (dislike, hatred) against some-one’s race-ethnicity, religion, sexual orientation, disability, or national origin </a:t>
            </a:r>
          </a:p>
          <a:p>
            <a:pPr eaLnBrk="1" hangingPunct="1"/>
            <a:r>
              <a:rPr lang="en-US" smtClean="0"/>
              <a:t>Skin head terminology from murder in America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Rot="1" noChangeArrowheads="1"/>
          </p:cNvSpPr>
          <p:nvPr>
            <p:ph type="title"/>
          </p:nvPr>
        </p:nvSpPr>
        <p:spPr/>
        <p:txBody>
          <a:bodyPr/>
          <a:lstStyle/>
          <a:p>
            <a:pPr eaLnBrk="1" hangingPunct="1"/>
            <a:r>
              <a:rPr lang="en-US" smtClean="0"/>
              <a:t>Hate crimes</a:t>
            </a:r>
          </a:p>
        </p:txBody>
      </p:sp>
      <p:sp>
        <p:nvSpPr>
          <p:cNvPr id="65541" name="Slide Number Placeholder 6"/>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2585BBF-E0D4-4EA8-9F55-D4A3B4E38228}" type="slidenum">
              <a:rPr lang="en-US" smtClean="0"/>
              <a:pPr fontAlgn="base">
                <a:spcBef>
                  <a:spcPct val="0"/>
                </a:spcBef>
                <a:spcAft>
                  <a:spcPct val="0"/>
                </a:spcAft>
                <a:defRPr/>
              </a:pPr>
              <a:t>47</a:t>
            </a:fld>
            <a:endParaRPr lang="en-US" smtClean="0"/>
          </a:p>
        </p:txBody>
      </p:sp>
      <p:sp>
        <p:nvSpPr>
          <p:cNvPr id="47107" name="Rectangle 5"/>
          <p:cNvSpPr>
            <a:spLocks noGrp="1" noRot="1" noChangeArrowheads="1"/>
          </p:cNvSpPr>
          <p:nvPr>
            <p:ph sz="quarter" idx="1"/>
          </p:nvPr>
        </p:nvSpPr>
        <p:spPr>
          <a:xfrm>
            <a:off x="838200" y="1905000"/>
            <a:ext cx="3929063" cy="4191000"/>
          </a:xfrm>
        </p:spPr>
        <p:txBody>
          <a:bodyPr/>
          <a:lstStyle/>
          <a:p>
            <a:pPr eaLnBrk="1" hangingPunct="1">
              <a:buFont typeface="Wingdings" pitchFamily="2" charset="2"/>
              <a:buNone/>
            </a:pPr>
            <a:r>
              <a:rPr lang="en-US" smtClean="0"/>
              <a:t>Directed against</a:t>
            </a:r>
          </a:p>
          <a:p>
            <a:pPr algn="ctr" eaLnBrk="1" hangingPunct="1">
              <a:buFont typeface="Wingdings" pitchFamily="2" charset="2"/>
              <a:buNone/>
            </a:pPr>
            <a:r>
              <a:rPr lang="en-US" smtClean="0"/>
              <a:t>Race-ethnicity </a:t>
            </a:r>
          </a:p>
          <a:p>
            <a:pPr eaLnBrk="1" hangingPunct="1">
              <a:buFont typeface="Wingdings" pitchFamily="2" charset="2"/>
              <a:buNone/>
            </a:pPr>
            <a:r>
              <a:rPr lang="en-US" smtClean="0"/>
              <a:t>African Americans</a:t>
            </a:r>
          </a:p>
          <a:p>
            <a:pPr eaLnBrk="1" hangingPunct="1">
              <a:buFont typeface="Wingdings" pitchFamily="2" charset="2"/>
              <a:buNone/>
            </a:pPr>
            <a:r>
              <a:rPr lang="en-US" smtClean="0"/>
              <a:t>Whites</a:t>
            </a:r>
          </a:p>
          <a:p>
            <a:pPr eaLnBrk="1" hangingPunct="1">
              <a:buFont typeface="Wingdings" pitchFamily="2" charset="2"/>
              <a:buNone/>
            </a:pPr>
            <a:r>
              <a:rPr lang="en-US" smtClean="0"/>
              <a:t>Latinos</a:t>
            </a:r>
          </a:p>
          <a:p>
            <a:pPr eaLnBrk="1" hangingPunct="1">
              <a:buFont typeface="Wingdings" pitchFamily="2" charset="2"/>
              <a:buNone/>
            </a:pPr>
            <a:r>
              <a:rPr lang="en-US" smtClean="0"/>
              <a:t>Asian Americans</a:t>
            </a:r>
          </a:p>
          <a:p>
            <a:pPr eaLnBrk="1" hangingPunct="1">
              <a:buFont typeface="Wingdings" pitchFamily="2" charset="2"/>
              <a:buNone/>
            </a:pPr>
            <a:r>
              <a:rPr lang="en-US" smtClean="0"/>
              <a:t>Native Americans</a:t>
            </a:r>
          </a:p>
        </p:txBody>
      </p:sp>
      <p:sp>
        <p:nvSpPr>
          <p:cNvPr id="47108" name="Rectangle 6"/>
          <p:cNvSpPr>
            <a:spLocks noGrp="1" noRot="1" noChangeArrowheads="1"/>
          </p:cNvSpPr>
          <p:nvPr>
            <p:ph sz="quarter" idx="2"/>
          </p:nvPr>
        </p:nvSpPr>
        <p:spPr>
          <a:xfrm>
            <a:off x="4916488" y="1905000"/>
            <a:ext cx="3929062" cy="4191000"/>
          </a:xfrm>
        </p:spPr>
        <p:txBody>
          <a:bodyPr/>
          <a:lstStyle/>
          <a:p>
            <a:pPr eaLnBrk="1" hangingPunct="1">
              <a:buFont typeface="Wingdings" pitchFamily="2" charset="2"/>
              <a:buNone/>
            </a:pPr>
            <a:r>
              <a:rPr lang="en-US" smtClean="0"/>
              <a:t>Number of victims</a:t>
            </a:r>
          </a:p>
          <a:p>
            <a:pPr eaLnBrk="1" hangingPunct="1">
              <a:buFont typeface="Wingdings" pitchFamily="2" charset="2"/>
              <a:buNone/>
            </a:pPr>
            <a:endParaRPr lang="en-US" smtClean="0"/>
          </a:p>
          <a:p>
            <a:pPr eaLnBrk="1" hangingPunct="1">
              <a:buFont typeface="Wingdings" pitchFamily="2" charset="2"/>
              <a:buNone/>
            </a:pPr>
            <a:r>
              <a:rPr lang="en-US" smtClean="0"/>
              <a:t>3,076</a:t>
            </a:r>
          </a:p>
          <a:p>
            <a:pPr eaLnBrk="1" hangingPunct="1">
              <a:buFont typeface="Wingdings" pitchFamily="2" charset="2"/>
              <a:buNone/>
            </a:pPr>
            <a:r>
              <a:rPr lang="en-US" smtClean="0"/>
              <a:t>910</a:t>
            </a:r>
          </a:p>
          <a:p>
            <a:pPr eaLnBrk="1" hangingPunct="1">
              <a:buFont typeface="Wingdings" pitchFamily="2" charset="2"/>
              <a:buNone/>
            </a:pPr>
            <a:r>
              <a:rPr lang="en-US" smtClean="0"/>
              <a:t>639</a:t>
            </a:r>
          </a:p>
          <a:p>
            <a:pPr eaLnBrk="1" hangingPunct="1">
              <a:buFont typeface="Wingdings" pitchFamily="2" charset="2"/>
              <a:buNone/>
            </a:pPr>
            <a:r>
              <a:rPr lang="en-US" smtClean="0"/>
              <a:t>280</a:t>
            </a:r>
          </a:p>
          <a:p>
            <a:pPr eaLnBrk="1" hangingPunct="1">
              <a:buFont typeface="Wingdings" pitchFamily="2" charset="2"/>
              <a:buNone/>
            </a:pPr>
            <a:r>
              <a:rPr lang="en-US" smtClean="0"/>
              <a:t>72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eaLnBrk="1" hangingPunct="1"/>
            <a:r>
              <a:rPr lang="en-US" smtClean="0"/>
              <a:t>Hate crimes</a:t>
            </a:r>
          </a:p>
        </p:txBody>
      </p:sp>
      <p:sp>
        <p:nvSpPr>
          <p:cNvPr id="66565" name="Slide Number Placeholder 6"/>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20E0770-A52B-4654-A06E-98F63D434F7E}" type="slidenum">
              <a:rPr lang="en-US" smtClean="0"/>
              <a:pPr fontAlgn="base">
                <a:spcBef>
                  <a:spcPct val="0"/>
                </a:spcBef>
                <a:spcAft>
                  <a:spcPct val="0"/>
                </a:spcAft>
                <a:defRPr/>
              </a:pPr>
              <a:t>48</a:t>
            </a:fld>
            <a:endParaRPr lang="en-US" smtClean="0"/>
          </a:p>
        </p:txBody>
      </p:sp>
      <p:sp>
        <p:nvSpPr>
          <p:cNvPr id="48131" name="Rectangle 4"/>
          <p:cNvSpPr>
            <a:spLocks noGrp="1" noRot="1" noChangeArrowheads="1"/>
          </p:cNvSpPr>
          <p:nvPr>
            <p:ph sz="quarter" idx="1"/>
          </p:nvPr>
        </p:nvSpPr>
        <p:spPr>
          <a:xfrm>
            <a:off x="838200" y="1905000"/>
            <a:ext cx="3929063" cy="4191000"/>
          </a:xfrm>
        </p:spPr>
        <p:txBody>
          <a:bodyPr/>
          <a:lstStyle/>
          <a:p>
            <a:pPr eaLnBrk="1" hangingPunct="1">
              <a:buFont typeface="Wingdings" pitchFamily="2" charset="2"/>
              <a:buNone/>
            </a:pPr>
            <a:r>
              <a:rPr lang="en-US" smtClean="0"/>
              <a:t>Directed against</a:t>
            </a:r>
          </a:p>
          <a:p>
            <a:pPr algn="ctr" eaLnBrk="1" hangingPunct="1">
              <a:buFont typeface="Wingdings" pitchFamily="2" charset="2"/>
              <a:buNone/>
            </a:pPr>
            <a:r>
              <a:rPr lang="en-US" smtClean="0"/>
              <a:t>Religion </a:t>
            </a:r>
          </a:p>
          <a:p>
            <a:pPr eaLnBrk="1" hangingPunct="1">
              <a:buFont typeface="Wingdings" pitchFamily="2" charset="2"/>
              <a:buNone/>
            </a:pPr>
            <a:r>
              <a:rPr lang="en-US" smtClean="0"/>
              <a:t>Jews</a:t>
            </a:r>
          </a:p>
          <a:p>
            <a:pPr eaLnBrk="1" hangingPunct="1">
              <a:buFont typeface="Wingdings" pitchFamily="2" charset="2"/>
              <a:buNone/>
            </a:pPr>
            <a:r>
              <a:rPr lang="en-US" smtClean="0"/>
              <a:t>Muslims</a:t>
            </a:r>
          </a:p>
          <a:p>
            <a:pPr eaLnBrk="1" hangingPunct="1">
              <a:buFont typeface="Wingdings" pitchFamily="2" charset="2"/>
              <a:buNone/>
            </a:pPr>
            <a:r>
              <a:rPr lang="en-US" smtClean="0"/>
              <a:t>Catholics</a:t>
            </a:r>
          </a:p>
          <a:p>
            <a:pPr eaLnBrk="1" hangingPunct="1">
              <a:buFont typeface="Wingdings" pitchFamily="2" charset="2"/>
              <a:buNone/>
            </a:pPr>
            <a:r>
              <a:rPr lang="en-US" smtClean="0"/>
              <a:t>Protestants </a:t>
            </a:r>
          </a:p>
        </p:txBody>
      </p:sp>
      <p:sp>
        <p:nvSpPr>
          <p:cNvPr id="48132" name="Rectangle 5"/>
          <p:cNvSpPr>
            <a:spLocks noGrp="1" noRot="1" noChangeArrowheads="1"/>
          </p:cNvSpPr>
          <p:nvPr>
            <p:ph sz="quarter" idx="2"/>
          </p:nvPr>
        </p:nvSpPr>
        <p:spPr>
          <a:xfrm>
            <a:off x="4916488" y="1905000"/>
            <a:ext cx="3929062" cy="4191000"/>
          </a:xfrm>
        </p:spPr>
        <p:txBody>
          <a:bodyPr/>
          <a:lstStyle/>
          <a:p>
            <a:pPr eaLnBrk="1" hangingPunct="1">
              <a:buFont typeface="Wingdings" pitchFamily="2" charset="2"/>
              <a:buNone/>
            </a:pPr>
            <a:r>
              <a:rPr lang="en-US" smtClean="0"/>
              <a:t>Number of victims</a:t>
            </a:r>
          </a:p>
          <a:p>
            <a:pPr eaLnBrk="1" hangingPunct="1">
              <a:buFont typeface="Wingdings" pitchFamily="2" charset="2"/>
              <a:buNone/>
            </a:pPr>
            <a:endParaRPr lang="en-US" smtClean="0"/>
          </a:p>
          <a:p>
            <a:pPr eaLnBrk="1" hangingPunct="1">
              <a:buFont typeface="Wingdings" pitchFamily="2" charset="2"/>
              <a:buNone/>
            </a:pPr>
            <a:r>
              <a:rPr lang="en-US" smtClean="0"/>
              <a:t>1,084</a:t>
            </a:r>
          </a:p>
          <a:p>
            <a:pPr eaLnBrk="1" hangingPunct="1">
              <a:buFont typeface="Wingdings" pitchFamily="2" charset="2"/>
              <a:buNone/>
            </a:pPr>
            <a:r>
              <a:rPr lang="en-US" smtClean="0"/>
              <a:t>174</a:t>
            </a:r>
          </a:p>
          <a:p>
            <a:pPr eaLnBrk="1" hangingPunct="1">
              <a:buFont typeface="Wingdings" pitchFamily="2" charset="2"/>
              <a:buNone/>
            </a:pPr>
            <a:r>
              <a:rPr lang="en-US" smtClean="0"/>
              <a:t>71</a:t>
            </a:r>
          </a:p>
          <a:p>
            <a:pPr eaLnBrk="1" hangingPunct="1">
              <a:buFont typeface="Wingdings" pitchFamily="2" charset="2"/>
              <a:buNone/>
            </a:pPr>
            <a:r>
              <a:rPr lang="en-US" smtClean="0"/>
              <a:t>58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pPr eaLnBrk="1" hangingPunct="1"/>
            <a:r>
              <a:rPr lang="en-US" smtClean="0"/>
              <a:t>Hate crimes</a:t>
            </a:r>
          </a:p>
        </p:txBody>
      </p:sp>
      <p:sp>
        <p:nvSpPr>
          <p:cNvPr id="67589" name="Slide Number Placeholder 6"/>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8078702-EE98-4FF9-96FD-28FAA43922F5}" type="slidenum">
              <a:rPr lang="en-US" smtClean="0"/>
              <a:pPr fontAlgn="base">
                <a:spcBef>
                  <a:spcPct val="0"/>
                </a:spcBef>
                <a:spcAft>
                  <a:spcPct val="0"/>
                </a:spcAft>
                <a:defRPr/>
              </a:pPr>
              <a:t>49</a:t>
            </a:fld>
            <a:endParaRPr lang="en-US" smtClean="0"/>
          </a:p>
        </p:txBody>
      </p:sp>
      <p:sp>
        <p:nvSpPr>
          <p:cNvPr id="49155" name="Rectangle 4"/>
          <p:cNvSpPr>
            <a:spLocks noGrp="1" noRot="1" noChangeArrowheads="1"/>
          </p:cNvSpPr>
          <p:nvPr>
            <p:ph sz="quarter" idx="1"/>
          </p:nvPr>
        </p:nvSpPr>
        <p:spPr>
          <a:xfrm>
            <a:off x="838200" y="1905000"/>
            <a:ext cx="3929063" cy="4191000"/>
          </a:xfrm>
        </p:spPr>
        <p:txBody>
          <a:bodyPr/>
          <a:lstStyle/>
          <a:p>
            <a:pPr eaLnBrk="1" hangingPunct="1">
              <a:buFont typeface="Wingdings" pitchFamily="2" charset="2"/>
              <a:buNone/>
            </a:pPr>
            <a:r>
              <a:rPr lang="en-US" smtClean="0"/>
              <a:t>Directed against</a:t>
            </a:r>
          </a:p>
          <a:p>
            <a:pPr algn="ctr" eaLnBrk="1" hangingPunct="1">
              <a:buFont typeface="Wingdings" pitchFamily="2" charset="2"/>
              <a:buNone/>
            </a:pPr>
            <a:r>
              <a:rPr lang="en-US" smtClean="0"/>
              <a:t>Sexual Orientation </a:t>
            </a:r>
          </a:p>
          <a:p>
            <a:pPr eaLnBrk="1" hangingPunct="1">
              <a:buFont typeface="Wingdings" pitchFamily="2" charset="2"/>
              <a:buNone/>
            </a:pPr>
            <a:r>
              <a:rPr lang="en-US" smtClean="0"/>
              <a:t>Male Homosexual</a:t>
            </a:r>
          </a:p>
          <a:p>
            <a:pPr eaLnBrk="1" hangingPunct="1">
              <a:buFont typeface="Wingdings" pitchFamily="2" charset="2"/>
              <a:buNone/>
            </a:pPr>
            <a:r>
              <a:rPr lang="en-US" smtClean="0"/>
              <a:t>Female Homosexual</a:t>
            </a:r>
          </a:p>
          <a:p>
            <a:pPr eaLnBrk="1" hangingPunct="1">
              <a:buFont typeface="Wingdings" pitchFamily="2" charset="2"/>
              <a:buNone/>
            </a:pPr>
            <a:r>
              <a:rPr lang="en-US" smtClean="0"/>
              <a:t>Homosexuals (general)</a:t>
            </a:r>
          </a:p>
          <a:p>
            <a:pPr eaLnBrk="1" hangingPunct="1">
              <a:buFont typeface="Wingdings" pitchFamily="2" charset="2"/>
              <a:buNone/>
            </a:pPr>
            <a:r>
              <a:rPr lang="en-US" smtClean="0"/>
              <a:t>Heterosexuals </a:t>
            </a:r>
          </a:p>
          <a:p>
            <a:pPr eaLnBrk="1" hangingPunct="1">
              <a:buFont typeface="Wingdings" pitchFamily="2" charset="2"/>
              <a:buNone/>
            </a:pPr>
            <a:r>
              <a:rPr lang="en-US" smtClean="0"/>
              <a:t>Bisexuals </a:t>
            </a:r>
          </a:p>
        </p:txBody>
      </p:sp>
      <p:sp>
        <p:nvSpPr>
          <p:cNvPr id="49156" name="Rectangle 5"/>
          <p:cNvSpPr>
            <a:spLocks noGrp="1" noRot="1" noChangeArrowheads="1"/>
          </p:cNvSpPr>
          <p:nvPr>
            <p:ph sz="quarter" idx="2"/>
          </p:nvPr>
        </p:nvSpPr>
        <p:spPr>
          <a:xfrm>
            <a:off x="4916488" y="1905000"/>
            <a:ext cx="3929062" cy="4191000"/>
          </a:xfrm>
        </p:spPr>
        <p:txBody>
          <a:bodyPr/>
          <a:lstStyle/>
          <a:p>
            <a:pPr eaLnBrk="1" hangingPunct="1">
              <a:buFont typeface="Wingdings" pitchFamily="2" charset="2"/>
              <a:buNone/>
            </a:pPr>
            <a:r>
              <a:rPr lang="en-US" smtClean="0"/>
              <a:t>Number of Victims</a:t>
            </a:r>
          </a:p>
          <a:p>
            <a:pPr eaLnBrk="1" hangingPunct="1">
              <a:buFont typeface="Wingdings" pitchFamily="2" charset="2"/>
              <a:buNone/>
            </a:pPr>
            <a:endParaRPr lang="en-US" smtClean="0"/>
          </a:p>
          <a:p>
            <a:pPr eaLnBrk="1" hangingPunct="1">
              <a:buFont typeface="Wingdings" pitchFamily="2" charset="2"/>
              <a:buNone/>
            </a:pPr>
            <a:r>
              <a:rPr lang="en-US" smtClean="0"/>
              <a:t>984</a:t>
            </a:r>
          </a:p>
          <a:p>
            <a:pPr eaLnBrk="1" hangingPunct="1">
              <a:buFont typeface="Wingdings" pitchFamily="2" charset="2"/>
              <a:buNone/>
            </a:pPr>
            <a:r>
              <a:rPr lang="en-US" smtClean="0"/>
              <a:t>221</a:t>
            </a:r>
          </a:p>
          <a:p>
            <a:pPr eaLnBrk="1" hangingPunct="1">
              <a:buFont typeface="Wingdings" pitchFamily="2" charset="2"/>
              <a:buNone/>
            </a:pPr>
            <a:r>
              <a:rPr lang="en-US" smtClean="0"/>
              <a:t>267</a:t>
            </a:r>
          </a:p>
          <a:p>
            <a:pPr eaLnBrk="1" hangingPunct="1">
              <a:buFont typeface="Wingdings" pitchFamily="2" charset="2"/>
              <a:buNone/>
            </a:pPr>
            <a:r>
              <a:rPr lang="en-US" smtClean="0"/>
              <a:t>26</a:t>
            </a:r>
          </a:p>
          <a:p>
            <a:pPr eaLnBrk="1" hangingPunct="1">
              <a:buFont typeface="Wingdings" pitchFamily="2" charset="2"/>
              <a:buNone/>
            </a:pPr>
            <a:r>
              <a:rPr lang="en-US" smtClean="0"/>
              <a:t>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smtClean="0"/>
              <a:t>Sociological interest </a:t>
            </a:r>
          </a:p>
        </p:txBody>
      </p:sp>
      <p:sp>
        <p:nvSpPr>
          <p:cNvPr id="28676" name="Slide Number Placeholder 5"/>
          <p:cNvSpPr>
            <a:spLocks noGrp="1"/>
          </p:cNvSpPr>
          <p:nvPr>
            <p:ph type="sldNum" sz="quarter" idx="12"/>
          </p:nvPr>
        </p:nvSpPr>
        <p:spPr bwMode="auto">
          <a:ln>
            <a:miter lim="800000"/>
            <a:headEnd/>
            <a:tailEnd/>
          </a:ln>
        </p:spPr>
        <p:txBody>
          <a:bodyPr wrap="square" lIns="91440" tIns="45720" rIns="91440" bIns="45720" numCol="1" compatLnSpc="1">
            <a:prstTxWarp prst="textNoShape">
              <a:avLst/>
            </a:prstTxWarp>
          </a:bodyPr>
          <a:lstStyle/>
          <a:p>
            <a:pPr>
              <a:spcBef>
                <a:spcPct val="0"/>
              </a:spcBef>
              <a:defRPr/>
            </a:pPr>
            <a:fld id="{C7F53F63-FE51-4243-B625-48B7FBACDECE}" type="slidenum">
              <a:rPr smtClean="0"/>
              <a:pPr>
                <a:spcBef>
                  <a:spcPct val="0"/>
                </a:spcBef>
                <a:defRPr/>
              </a:pPr>
              <a:t>5</a:t>
            </a:fld>
            <a:endParaRPr smtClean="0"/>
          </a:p>
        </p:txBody>
      </p:sp>
      <p:sp>
        <p:nvSpPr>
          <p:cNvPr id="4099" name="Rectangle 3"/>
          <p:cNvSpPr>
            <a:spLocks noGrp="1" noChangeArrowheads="1"/>
          </p:cNvSpPr>
          <p:nvPr>
            <p:ph sz="quarter" idx="1"/>
          </p:nvPr>
        </p:nvSpPr>
        <p:spPr/>
        <p:txBody>
          <a:bodyPr/>
          <a:lstStyle/>
          <a:p>
            <a:pPr eaLnBrk="1" hangingPunct="1"/>
            <a:r>
              <a:rPr lang="en-US" smtClean="0"/>
              <a:t>The social deviance that interests sociologists the most concerns offenses that are seriously disapproved by many people and therefore evoke serious social consequences for the violators.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r>
              <a:rPr lang="en-US" smtClean="0"/>
              <a:t>Hate crimes</a:t>
            </a:r>
          </a:p>
        </p:txBody>
      </p:sp>
      <p:sp>
        <p:nvSpPr>
          <p:cNvPr id="68613" name="Slide Number Placeholder 6"/>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9D64C0C-9320-4064-B841-21CBED541E2D}" type="slidenum">
              <a:rPr lang="en-US" smtClean="0"/>
              <a:pPr fontAlgn="base">
                <a:spcBef>
                  <a:spcPct val="0"/>
                </a:spcBef>
                <a:spcAft>
                  <a:spcPct val="0"/>
                </a:spcAft>
                <a:defRPr/>
              </a:pPr>
              <a:t>50</a:t>
            </a:fld>
            <a:endParaRPr lang="en-US" smtClean="0"/>
          </a:p>
        </p:txBody>
      </p:sp>
      <p:sp>
        <p:nvSpPr>
          <p:cNvPr id="50179" name="Rectangle 4"/>
          <p:cNvSpPr>
            <a:spLocks noGrp="1" noRot="1" noChangeArrowheads="1"/>
          </p:cNvSpPr>
          <p:nvPr>
            <p:ph sz="quarter" idx="1"/>
          </p:nvPr>
        </p:nvSpPr>
        <p:spPr>
          <a:xfrm>
            <a:off x="838200" y="1905000"/>
            <a:ext cx="3929063" cy="4191000"/>
          </a:xfrm>
        </p:spPr>
        <p:txBody>
          <a:bodyPr/>
          <a:lstStyle/>
          <a:p>
            <a:pPr eaLnBrk="1" hangingPunct="1">
              <a:buFont typeface="Wingdings" pitchFamily="2" charset="2"/>
              <a:buNone/>
            </a:pPr>
            <a:r>
              <a:rPr lang="en-US" smtClean="0"/>
              <a:t>Directed against</a:t>
            </a:r>
          </a:p>
          <a:p>
            <a:pPr algn="ctr" eaLnBrk="1" hangingPunct="1">
              <a:buFont typeface="Wingdings" pitchFamily="2" charset="2"/>
              <a:buNone/>
            </a:pPr>
            <a:r>
              <a:rPr lang="en-US" smtClean="0"/>
              <a:t>Disabilities </a:t>
            </a:r>
          </a:p>
          <a:p>
            <a:pPr eaLnBrk="1" hangingPunct="1">
              <a:buFont typeface="Wingdings" pitchFamily="2" charset="2"/>
              <a:buNone/>
            </a:pPr>
            <a:r>
              <a:rPr lang="en-US" smtClean="0"/>
              <a:t>Mental</a:t>
            </a:r>
          </a:p>
          <a:p>
            <a:pPr eaLnBrk="1" hangingPunct="1">
              <a:buFont typeface="Wingdings" pitchFamily="2" charset="2"/>
              <a:buNone/>
            </a:pPr>
            <a:r>
              <a:rPr lang="en-US" smtClean="0"/>
              <a:t>Physical </a:t>
            </a:r>
          </a:p>
        </p:txBody>
      </p:sp>
      <p:sp>
        <p:nvSpPr>
          <p:cNvPr id="50180" name="Rectangle 5"/>
          <p:cNvSpPr>
            <a:spLocks noGrp="1" noRot="1" noChangeArrowheads="1"/>
          </p:cNvSpPr>
          <p:nvPr>
            <p:ph sz="quarter" idx="2"/>
          </p:nvPr>
        </p:nvSpPr>
        <p:spPr>
          <a:xfrm>
            <a:off x="4916488" y="1905000"/>
            <a:ext cx="3929062" cy="4191000"/>
          </a:xfrm>
        </p:spPr>
        <p:txBody>
          <a:bodyPr/>
          <a:lstStyle/>
          <a:p>
            <a:pPr eaLnBrk="1" hangingPunct="1">
              <a:buFont typeface="Wingdings" pitchFamily="2" charset="2"/>
              <a:buNone/>
            </a:pPr>
            <a:r>
              <a:rPr lang="en-US" smtClean="0"/>
              <a:t>Number of victims </a:t>
            </a:r>
          </a:p>
          <a:p>
            <a:pPr eaLnBrk="1" hangingPunct="1">
              <a:buFont typeface="Wingdings" pitchFamily="2" charset="2"/>
              <a:buNone/>
            </a:pPr>
            <a:endParaRPr lang="en-US" smtClean="0"/>
          </a:p>
          <a:p>
            <a:pPr eaLnBrk="1" hangingPunct="1">
              <a:buFont typeface="Wingdings" pitchFamily="2" charset="2"/>
              <a:buNone/>
            </a:pPr>
            <a:r>
              <a:rPr lang="en-US" smtClean="0"/>
              <a:t>30</a:t>
            </a:r>
          </a:p>
          <a:p>
            <a:pPr eaLnBrk="1" hangingPunct="1">
              <a:buFont typeface="Wingdings" pitchFamily="2" charset="2"/>
              <a:buNone/>
            </a:pPr>
            <a:r>
              <a:rPr lang="en-US" smtClean="0"/>
              <a:t>20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3" name="Picture 3"/>
          <p:cNvPicPr>
            <a:picLocks noGrp="1" noChangeAspect="1" noChangeArrowheads="1"/>
          </p:cNvPicPr>
          <p:nvPr>
            <p:ph/>
          </p:nvPr>
        </p:nvPicPr>
        <p:blipFill>
          <a:blip r:embed="rId3" cstate="print"/>
          <a:srcRect/>
          <a:stretch>
            <a:fillRect/>
          </a:stretch>
        </p:blipFill>
        <p:spPr>
          <a:xfrm>
            <a:off x="2286000" y="76200"/>
            <a:ext cx="4579938" cy="6477000"/>
          </a:xfrm>
          <a:noFill/>
          <a:ln cap="flat">
            <a:solidFill>
              <a:schemeClr val="bg2"/>
            </a:solidFill>
          </a:ln>
          <a:effectLst>
            <a:outerShdw dist="71842" dir="2700000" algn="ctr" rotWithShape="0">
              <a:schemeClr val="bg2"/>
            </a:outerShdw>
          </a:effectLst>
        </p:spPr>
      </p:pic>
      <p:sp>
        <p:nvSpPr>
          <p:cNvPr id="3" name="Footer Placeholder 2"/>
          <p:cNvSpPr>
            <a:spLocks noGrp="1"/>
          </p:cNvSpPr>
          <p:nvPr>
            <p:ph type="ftr" sz="quarter" idx="10"/>
          </p:nvPr>
        </p:nvSpPr>
        <p:spPr/>
        <p:txBody>
          <a:bodyPr/>
          <a:lstStyle/>
          <a:p>
            <a:r>
              <a:rPr lang="en-US"/>
              <a:t>Copyright © 2010 Pearson Education, Inc. All rights reserved.</a:t>
            </a:r>
          </a:p>
        </p:txBody>
      </p:sp>
      <p:sp>
        <p:nvSpPr>
          <p:cNvPr id="4" name="Slide Number Placeholder 3"/>
          <p:cNvSpPr>
            <a:spLocks noGrp="1"/>
          </p:cNvSpPr>
          <p:nvPr>
            <p:ph type="sldNum" sz="quarter" idx="11"/>
          </p:nvPr>
        </p:nvSpPr>
        <p:spPr/>
        <p:txBody>
          <a:bodyPr/>
          <a:lstStyle/>
          <a:p>
            <a:fld id="{01ABE1C7-04A2-46D1-BEF9-F5DB13E5919C}" type="slidenum">
              <a:rPr lang="en-US"/>
              <a:pPr/>
              <a:t>51</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73763"/>
                                        </p:tgtEl>
                                        <p:attrNameLst>
                                          <p:attrName>style.visibility</p:attrName>
                                        </p:attrNameLst>
                                      </p:cBhvr>
                                      <p:to>
                                        <p:strVal val="visible"/>
                                      </p:to>
                                    </p:set>
                                    <p:animEffect transition="in" filter="fade">
                                      <p:cBhvr>
                                        <p:cTn id="7" dur="2000"/>
                                        <p:tgtEl>
                                          <p:spTgt spid="373763"/>
                                        </p:tgtEl>
                                      </p:cBhvr>
                                    </p:animEffect>
                                    <p:anim calcmode="lin" valueType="num">
                                      <p:cBhvr>
                                        <p:cTn id="8" dur="2000" fill="hold"/>
                                        <p:tgtEl>
                                          <p:spTgt spid="373763"/>
                                        </p:tgtEl>
                                        <p:attrNameLst>
                                          <p:attrName>ppt_x</p:attrName>
                                        </p:attrNameLst>
                                      </p:cBhvr>
                                      <p:tavLst>
                                        <p:tav tm="0">
                                          <p:val>
                                            <p:strVal val="#ppt_x"/>
                                          </p:val>
                                        </p:tav>
                                        <p:tav tm="100000">
                                          <p:val>
                                            <p:strVal val="#ppt_x"/>
                                          </p:val>
                                        </p:tav>
                                      </p:tavLst>
                                    </p:anim>
                                    <p:anim calcmode="lin" valueType="num">
                                      <p:cBhvr>
                                        <p:cTn id="9" dur="1800" decel="100000" fill="hold"/>
                                        <p:tgtEl>
                                          <p:spTgt spid="373763"/>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7376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3 strikes law</a:t>
            </a:r>
          </a:p>
        </p:txBody>
      </p:sp>
      <p:sp>
        <p:nvSpPr>
          <p:cNvPr id="69636"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C7DA6BC-013A-4543-9DA1-AFD66C574774}" type="slidenum">
              <a:rPr lang="en-US" altLang="en-US" smtClean="0"/>
              <a:pPr fontAlgn="base">
                <a:spcBef>
                  <a:spcPct val="0"/>
                </a:spcBef>
                <a:spcAft>
                  <a:spcPct val="0"/>
                </a:spcAft>
                <a:defRPr/>
              </a:pPr>
              <a:t>52</a:t>
            </a:fld>
            <a:endParaRPr lang="en-US" altLang="en-US" smtClean="0"/>
          </a:p>
        </p:txBody>
      </p:sp>
      <p:sp>
        <p:nvSpPr>
          <p:cNvPr id="51203" name="Rectangle 3"/>
          <p:cNvSpPr>
            <a:spLocks noGrp="1" noChangeArrowheads="1"/>
          </p:cNvSpPr>
          <p:nvPr>
            <p:ph sz="quarter" idx="1"/>
          </p:nvPr>
        </p:nvSpPr>
        <p:spPr/>
        <p:txBody>
          <a:bodyPr/>
          <a:lstStyle/>
          <a:p>
            <a:pPr eaLnBrk="1" hangingPunct="1"/>
            <a:r>
              <a:rPr lang="en-US" sz="2600" i="1" smtClean="0"/>
              <a:t>Statutes enacted by the state governments in the United States which require the state to hand down a mandatory and extended period of incarceration</a:t>
            </a:r>
            <a:r>
              <a:rPr lang="en-US" sz="2100" i="1" smtClean="0"/>
              <a:t> </a:t>
            </a:r>
          </a:p>
          <a:p>
            <a:pPr eaLnBrk="1" hangingPunct="1">
              <a:buFont typeface="Wingdings" pitchFamily="2" charset="2"/>
              <a:buNone/>
            </a:pPr>
            <a:endParaRPr lang="en-US" sz="2100" i="1" smtClean="0"/>
          </a:p>
          <a:p>
            <a:pPr eaLnBrk="1" hangingPunct="1"/>
            <a:r>
              <a:rPr lang="en-US" smtClean="0">
                <a:solidFill>
                  <a:schemeClr val="accent2"/>
                </a:solidFill>
              </a:rPr>
              <a:t>persons who have been convicted of a serious criminal offense on three or more separate occasions-</a:t>
            </a:r>
            <a:r>
              <a:rPr lang="en-US" smtClean="0">
                <a:solidFill>
                  <a:srgbClr val="FF0000"/>
                </a:solidFill>
              </a:rPr>
              <a:t>--Habitual offender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3 strikes law</a:t>
            </a:r>
          </a:p>
        </p:txBody>
      </p:sp>
      <p:sp>
        <p:nvSpPr>
          <p:cNvPr id="70660"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8F14AA0-8831-4B4D-8327-41E681677D82}" type="slidenum">
              <a:rPr lang="en-US" smtClean="0"/>
              <a:pPr fontAlgn="base">
                <a:spcBef>
                  <a:spcPct val="0"/>
                </a:spcBef>
                <a:spcAft>
                  <a:spcPct val="0"/>
                </a:spcAft>
                <a:defRPr/>
              </a:pPr>
              <a:t>53</a:t>
            </a:fld>
            <a:endParaRPr lang="en-US" smtClean="0"/>
          </a:p>
        </p:txBody>
      </p:sp>
      <p:sp>
        <p:nvSpPr>
          <p:cNvPr id="52227" name="Rectangle 3"/>
          <p:cNvSpPr>
            <a:spLocks noGrp="1" noChangeArrowheads="1"/>
          </p:cNvSpPr>
          <p:nvPr>
            <p:ph sz="quarter" idx="1"/>
          </p:nvPr>
        </p:nvSpPr>
        <p:spPr/>
        <p:txBody>
          <a:bodyPr/>
          <a:lstStyle/>
          <a:p>
            <a:pPr eaLnBrk="1" hangingPunct="1"/>
            <a:r>
              <a:rPr lang="en-US" smtClean="0"/>
              <a:t>Habitual offender</a:t>
            </a:r>
          </a:p>
          <a:p>
            <a:pPr lvl="1" eaLnBrk="1" hangingPunct="1"/>
            <a:r>
              <a:rPr lang="en-US" smtClean="0"/>
              <a:t>The rational for these laws is that the automatic and lengthy imprisonment of individuals who commit 3 or more felonies is justified on the basis that recidivists are incorrigible (bad beyond correction or reform) and chronically criminal, and must be imprisoned as a matter of public safety.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A third felony conviction</a:t>
            </a:r>
          </a:p>
        </p:txBody>
      </p:sp>
      <p:sp>
        <p:nvSpPr>
          <p:cNvPr id="71684"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DFEAFF7-B71D-4830-AED7-71D0EE9DC965}" type="slidenum">
              <a:rPr lang="en-US" smtClean="0"/>
              <a:pPr fontAlgn="base">
                <a:spcBef>
                  <a:spcPct val="0"/>
                </a:spcBef>
                <a:spcAft>
                  <a:spcPct val="0"/>
                </a:spcAft>
                <a:defRPr/>
              </a:pPr>
              <a:t>54</a:t>
            </a:fld>
            <a:endParaRPr lang="en-US" smtClean="0"/>
          </a:p>
        </p:txBody>
      </p:sp>
      <p:sp>
        <p:nvSpPr>
          <p:cNvPr id="53251" name="Rectangle 3"/>
          <p:cNvSpPr>
            <a:spLocks noGrp="1" noChangeArrowheads="1"/>
          </p:cNvSpPr>
          <p:nvPr>
            <p:ph sz="quarter" idx="1"/>
          </p:nvPr>
        </p:nvSpPr>
        <p:spPr/>
        <p:txBody>
          <a:bodyPr/>
          <a:lstStyle/>
          <a:p>
            <a:pPr eaLnBrk="1" hangingPunct="1"/>
            <a:r>
              <a:rPr lang="en-US" smtClean="0"/>
              <a:t>Brings a sentence of life in prison, with no parole possible until a long period of time, most commonly twenty five years, has been served.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Violent crimes</a:t>
            </a:r>
          </a:p>
        </p:txBody>
      </p:sp>
      <p:sp>
        <p:nvSpPr>
          <p:cNvPr id="72708"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A2BED08-10C0-4284-BD04-23E7F1C8ADE7}" type="slidenum">
              <a:rPr lang="en-US" smtClean="0"/>
              <a:pPr fontAlgn="base">
                <a:spcBef>
                  <a:spcPct val="0"/>
                </a:spcBef>
                <a:spcAft>
                  <a:spcPct val="0"/>
                </a:spcAft>
                <a:defRPr/>
              </a:pPr>
              <a:t>55</a:t>
            </a:fld>
            <a:endParaRPr lang="en-US" smtClean="0"/>
          </a:p>
        </p:txBody>
      </p:sp>
      <p:sp>
        <p:nvSpPr>
          <p:cNvPr id="54275" name="Rectangle 3"/>
          <p:cNvSpPr>
            <a:spLocks noGrp="1" noChangeArrowheads="1"/>
          </p:cNvSpPr>
          <p:nvPr>
            <p:ph sz="quarter" idx="1"/>
          </p:nvPr>
        </p:nvSpPr>
        <p:spPr/>
        <p:txBody>
          <a:bodyPr/>
          <a:lstStyle/>
          <a:p>
            <a:pPr eaLnBrk="1" hangingPunct="1"/>
            <a:r>
              <a:rPr lang="en-US" smtClean="0"/>
              <a:t>Some states require all 3 felony convictions to be for violent crimes in order for the mandatory sentence to be pronounced</a:t>
            </a:r>
          </a:p>
          <a:p>
            <a:pPr eaLnBrk="1" hangingPunct="1"/>
            <a:endParaRPr lang="en-US" smtClean="0"/>
          </a:p>
          <a:p>
            <a:pPr lvl="1" eaLnBrk="1" hangingPunct="1"/>
            <a:r>
              <a:rPr lang="en-US" smtClean="0"/>
              <a:t>California however mandates the enhanced sentence for any third felony conviction, so long as the first 2 felonies were deemed to be either violent or serious or both</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Functionalist perspective</a:t>
            </a:r>
          </a:p>
        </p:txBody>
      </p:sp>
      <p:sp>
        <p:nvSpPr>
          <p:cNvPr id="7373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24E1A77-7AB2-476A-B6FF-3E5661644571}" type="slidenum">
              <a:rPr lang="en-US" smtClean="0"/>
              <a:pPr fontAlgn="base">
                <a:spcBef>
                  <a:spcPct val="0"/>
                </a:spcBef>
                <a:spcAft>
                  <a:spcPct val="0"/>
                </a:spcAft>
                <a:defRPr/>
              </a:pPr>
              <a:t>56</a:t>
            </a:fld>
            <a:endParaRPr lang="en-US" smtClean="0"/>
          </a:p>
        </p:txBody>
      </p:sp>
      <p:sp>
        <p:nvSpPr>
          <p:cNvPr id="55299" name="Rectangle 3"/>
          <p:cNvSpPr>
            <a:spLocks noGrp="1" noChangeArrowheads="1"/>
          </p:cNvSpPr>
          <p:nvPr>
            <p:ph sz="quarter" idx="1"/>
          </p:nvPr>
        </p:nvSpPr>
        <p:spPr/>
        <p:txBody>
          <a:bodyPr/>
          <a:lstStyle/>
          <a:p>
            <a:pPr eaLnBrk="1" hangingPunct="1">
              <a:lnSpc>
                <a:spcPct val="90000"/>
              </a:lnSpc>
            </a:pPr>
            <a:r>
              <a:rPr lang="en-US" sz="2500" smtClean="0">
                <a:solidFill>
                  <a:srgbClr val="FF0000"/>
                </a:solidFill>
              </a:rPr>
              <a:t>Unintended consequences</a:t>
            </a:r>
            <a:r>
              <a:rPr lang="en-US" sz="2500" smtClean="0"/>
              <a:t> </a:t>
            </a:r>
          </a:p>
          <a:p>
            <a:pPr lvl="1" eaLnBrk="1" hangingPunct="1">
              <a:lnSpc>
                <a:spcPct val="90000"/>
              </a:lnSpc>
            </a:pPr>
            <a:r>
              <a:rPr lang="en-US" sz="2100" smtClean="0"/>
              <a:t>California punishes shoplifting and similar crimes as felony petty theft if the person who committed the crime has a prior conviction for any form of theft, including robbery or burglary.</a:t>
            </a:r>
          </a:p>
          <a:p>
            <a:pPr lvl="1" eaLnBrk="1" hangingPunct="1">
              <a:lnSpc>
                <a:spcPct val="90000"/>
              </a:lnSpc>
            </a:pPr>
            <a:endParaRPr lang="en-US" sz="2100" smtClean="0"/>
          </a:p>
          <a:p>
            <a:pPr eaLnBrk="1" hangingPunct="1">
              <a:lnSpc>
                <a:spcPct val="90000"/>
              </a:lnSpc>
            </a:pPr>
            <a:r>
              <a:rPr lang="en-US" sz="2500" smtClean="0"/>
              <a:t>As a result, some defendants have been given sentences of 25 years to life in prison for such crimes as shoplifting golf clubs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Unintended consequences </a:t>
            </a:r>
          </a:p>
        </p:txBody>
      </p:sp>
      <p:sp>
        <p:nvSpPr>
          <p:cNvPr id="74756"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FCD582D-8079-454E-9061-B4C47A8B27C5}" type="slidenum">
              <a:rPr lang="en-US" smtClean="0"/>
              <a:pPr fontAlgn="base">
                <a:spcBef>
                  <a:spcPct val="0"/>
                </a:spcBef>
                <a:spcAft>
                  <a:spcPct val="0"/>
                </a:spcAft>
                <a:defRPr/>
              </a:pPr>
              <a:t>57</a:t>
            </a:fld>
            <a:endParaRPr lang="en-US" smtClean="0"/>
          </a:p>
        </p:txBody>
      </p:sp>
      <p:sp>
        <p:nvSpPr>
          <p:cNvPr id="56323" name="Rectangle 3"/>
          <p:cNvSpPr>
            <a:spLocks noGrp="1" noChangeArrowheads="1"/>
          </p:cNvSpPr>
          <p:nvPr>
            <p:ph sz="quarter" idx="1"/>
          </p:nvPr>
        </p:nvSpPr>
        <p:spPr/>
        <p:txBody>
          <a:bodyPr/>
          <a:lstStyle/>
          <a:p>
            <a:pPr eaLnBrk="1" hangingPunct="1"/>
            <a:r>
              <a:rPr lang="en-US" smtClean="0"/>
              <a:t>The systems healthcare system inadequate and inhumane by federal. </a:t>
            </a:r>
          </a:p>
          <a:p>
            <a:pPr eaLnBrk="1" hangingPunct="1"/>
            <a:endParaRPr lang="en-US" smtClean="0"/>
          </a:p>
          <a:p>
            <a:pPr eaLnBrk="1" hangingPunct="1"/>
            <a:r>
              <a:rPr lang="en-US" smtClean="0"/>
              <a:t> causing aging of the prison population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4500" smtClean="0"/>
              <a:t>Criticism</a:t>
            </a:r>
            <a:r>
              <a:rPr lang="en-US" smtClean="0"/>
              <a:t> </a:t>
            </a:r>
          </a:p>
        </p:txBody>
      </p:sp>
      <p:sp>
        <p:nvSpPr>
          <p:cNvPr id="75780"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164523B7-2925-4690-B571-10423D286140}" type="slidenum">
              <a:rPr lang="en-US" smtClean="0"/>
              <a:pPr fontAlgn="base">
                <a:spcBef>
                  <a:spcPct val="0"/>
                </a:spcBef>
                <a:spcAft>
                  <a:spcPct val="0"/>
                </a:spcAft>
                <a:defRPr/>
              </a:pPr>
              <a:t>58</a:t>
            </a:fld>
            <a:endParaRPr lang="en-US" smtClean="0"/>
          </a:p>
        </p:txBody>
      </p:sp>
      <p:sp>
        <p:nvSpPr>
          <p:cNvPr id="57347" name="Rectangle 3"/>
          <p:cNvSpPr>
            <a:spLocks noGrp="1" noChangeArrowheads="1"/>
          </p:cNvSpPr>
          <p:nvPr>
            <p:ph sz="quarter" idx="1"/>
          </p:nvPr>
        </p:nvSpPr>
        <p:spPr/>
        <p:txBody>
          <a:bodyPr/>
          <a:lstStyle/>
          <a:p>
            <a:pPr eaLnBrk="1" hangingPunct="1"/>
            <a:r>
              <a:rPr lang="en-US" smtClean="0"/>
              <a:t>Since a criminal on his or her third strike stands to receive the maximum penalty allowable (perhaps barring the death penalty), there can be a perverse incentive to murder witnesses or police officers to escape capture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Criticism </a:t>
            </a:r>
          </a:p>
        </p:txBody>
      </p:sp>
      <p:sp>
        <p:nvSpPr>
          <p:cNvPr id="76804"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41D771F-4AE8-48D0-91A7-9DD47330545F}" type="slidenum">
              <a:rPr lang="en-US" smtClean="0"/>
              <a:pPr fontAlgn="base">
                <a:spcBef>
                  <a:spcPct val="0"/>
                </a:spcBef>
                <a:spcAft>
                  <a:spcPct val="0"/>
                </a:spcAft>
                <a:defRPr/>
              </a:pPr>
              <a:t>59</a:t>
            </a:fld>
            <a:endParaRPr lang="en-US" smtClean="0"/>
          </a:p>
        </p:txBody>
      </p:sp>
      <p:sp>
        <p:nvSpPr>
          <p:cNvPr id="58371" name="Rectangle 3"/>
          <p:cNvSpPr>
            <a:spLocks noGrp="1" noChangeArrowheads="1"/>
          </p:cNvSpPr>
          <p:nvPr>
            <p:ph sz="quarter" idx="1"/>
          </p:nvPr>
        </p:nvSpPr>
        <p:spPr/>
        <p:txBody>
          <a:bodyPr/>
          <a:lstStyle/>
          <a:p>
            <a:pPr eaLnBrk="1" hangingPunct="1"/>
            <a:r>
              <a:rPr lang="en-US" smtClean="0"/>
              <a:t>Life sentences rule out the possibility of rehabilitation </a:t>
            </a:r>
          </a:p>
          <a:p>
            <a:pPr eaLnBrk="1" hangingPunct="1"/>
            <a:r>
              <a:rPr lang="en-US" smtClean="0"/>
              <a:t> remove prisoner incentives to participate in prison programs</a:t>
            </a:r>
          </a:p>
          <a:p>
            <a:pPr eaLnBrk="1" hangingPunct="1"/>
            <a:r>
              <a:rPr lang="en-US" smtClean="0"/>
              <a:t> control their behavior, producing a larger population of violent and disruptive prisoners.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082" name="Rectangle 2"/>
          <p:cNvSpPr>
            <a:spLocks noGrp="1" noChangeArrowheads="1"/>
          </p:cNvSpPr>
          <p:nvPr>
            <p:ph type="body" sz="half" idx="1"/>
          </p:nvPr>
        </p:nvSpPr>
        <p:spPr>
          <a:xfrm>
            <a:off x="1143000" y="1905000"/>
            <a:ext cx="8001000" cy="4724400"/>
          </a:xfrm>
          <a:noFill/>
          <a:ln/>
        </p:spPr>
        <p:txBody>
          <a:bodyPr/>
          <a:lstStyle/>
          <a:p>
            <a:pPr>
              <a:lnSpc>
                <a:spcPct val="160000"/>
              </a:lnSpc>
            </a:pPr>
            <a:r>
              <a:rPr lang="en-US"/>
              <a:t>Makes Behavior Predictable</a:t>
            </a:r>
          </a:p>
          <a:p>
            <a:pPr>
              <a:lnSpc>
                <a:spcPct val="160000"/>
              </a:lnSpc>
            </a:pPr>
            <a:r>
              <a:rPr lang="en-US"/>
              <a:t>No Norms - Social Chaos</a:t>
            </a:r>
          </a:p>
          <a:p>
            <a:pPr>
              <a:lnSpc>
                <a:spcPct val="160000"/>
              </a:lnSpc>
            </a:pPr>
            <a:r>
              <a:rPr lang="en-US"/>
              <a:t>Social Control </a:t>
            </a:r>
          </a:p>
          <a:p>
            <a:pPr lvl="1">
              <a:lnSpc>
                <a:spcPct val="160000"/>
              </a:lnSpc>
            </a:pPr>
            <a:r>
              <a:rPr lang="en-US"/>
              <a:t>Group’s Formal and Informal Means of Enforcing Norms</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9202B173-38C7-403F-A0AF-F909FAF549CE}" type="slidenum">
              <a:rPr lang="en-US"/>
              <a:pPr/>
              <a:t>6</a:t>
            </a:fld>
            <a:endParaRPr lang="en-US"/>
          </a:p>
        </p:txBody>
      </p:sp>
      <p:sp>
        <p:nvSpPr>
          <p:cNvPr id="302083" name="Text Box 3"/>
          <p:cNvSpPr txBox="1">
            <a:spLocks noChangeArrowheads="1"/>
          </p:cNvSpPr>
          <p:nvPr/>
        </p:nvSpPr>
        <p:spPr bwMode="auto">
          <a:xfrm>
            <a:off x="1143000" y="0"/>
            <a:ext cx="69342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Norms Make Social Life Possible</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2082">
                                            <p:txEl>
                                              <p:pRg st="0" end="0"/>
                                            </p:txEl>
                                          </p:spTgt>
                                        </p:tgtEl>
                                        <p:attrNameLst>
                                          <p:attrName>style.visibility</p:attrName>
                                        </p:attrNameLst>
                                      </p:cBhvr>
                                      <p:to>
                                        <p:strVal val="visible"/>
                                      </p:to>
                                    </p:set>
                                    <p:animEffect transition="in" filter="fade">
                                      <p:cBhvr>
                                        <p:cTn id="7" dur="1000"/>
                                        <p:tgtEl>
                                          <p:spTgt spid="302082">
                                            <p:txEl>
                                              <p:pRg st="0" end="0"/>
                                            </p:txEl>
                                          </p:spTgt>
                                        </p:tgtEl>
                                      </p:cBhvr>
                                    </p:animEffect>
                                    <p:anim calcmode="lin" valueType="num">
                                      <p:cBhvr>
                                        <p:cTn id="8" dur="1000" fill="hold"/>
                                        <p:tgtEl>
                                          <p:spTgt spid="30208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2082">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02082">
                                            <p:txEl>
                                              <p:pRg st="0" end="0"/>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02082">
                                            <p:txEl>
                                              <p:pRg st="1" end="1"/>
                                            </p:txEl>
                                          </p:spTgt>
                                        </p:tgtEl>
                                        <p:attrNameLst>
                                          <p:attrName>style.visibility</p:attrName>
                                        </p:attrNameLst>
                                      </p:cBhvr>
                                      <p:to>
                                        <p:strVal val="visible"/>
                                      </p:to>
                                    </p:set>
                                    <p:animEffect transition="in" filter="fade">
                                      <p:cBhvr>
                                        <p:cTn id="14" dur="1000"/>
                                        <p:tgtEl>
                                          <p:spTgt spid="302082">
                                            <p:txEl>
                                              <p:pRg st="1" end="1"/>
                                            </p:txEl>
                                          </p:spTgt>
                                        </p:tgtEl>
                                      </p:cBhvr>
                                    </p:animEffect>
                                    <p:anim calcmode="lin" valueType="num">
                                      <p:cBhvr>
                                        <p:cTn id="15" dur="1000" fill="hold"/>
                                        <p:tgtEl>
                                          <p:spTgt spid="30208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2082">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02082">
                                            <p:txEl>
                                              <p:pRg st="1" end="1"/>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02082">
                                            <p:txEl>
                                              <p:pRg st="2" end="2"/>
                                            </p:txEl>
                                          </p:spTgt>
                                        </p:tgtEl>
                                        <p:attrNameLst>
                                          <p:attrName>style.visibility</p:attrName>
                                        </p:attrNameLst>
                                      </p:cBhvr>
                                      <p:to>
                                        <p:strVal val="visible"/>
                                      </p:to>
                                    </p:set>
                                    <p:animEffect transition="in" filter="fade">
                                      <p:cBhvr>
                                        <p:cTn id="21" dur="1000"/>
                                        <p:tgtEl>
                                          <p:spTgt spid="302082">
                                            <p:txEl>
                                              <p:pRg st="2" end="2"/>
                                            </p:txEl>
                                          </p:spTgt>
                                        </p:tgtEl>
                                      </p:cBhvr>
                                    </p:animEffect>
                                    <p:anim calcmode="lin" valueType="num">
                                      <p:cBhvr>
                                        <p:cTn id="22" dur="1000" fill="hold"/>
                                        <p:tgtEl>
                                          <p:spTgt spid="30208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2082">
                                            <p:txEl>
                                              <p:pRg st="2" end="2"/>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02082">
                                            <p:txEl>
                                              <p:pRg st="2" end="2"/>
                                            </p:txEl>
                                          </p:spTgt>
                                        </p:tgtEl>
                                        <p:attrNameLst>
                                          <p:attrName>ppt_c</p:attrName>
                                        </p:attrNameLst>
                                      </p:cBhvr>
                                      <p:to>
                                        <a:srgbClr val="B2B2B2"/>
                                      </p:to>
                                    </p:animClr>
                                  </p:sub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02082">
                                            <p:txEl>
                                              <p:pRg st="3" end="3"/>
                                            </p:txEl>
                                          </p:spTgt>
                                        </p:tgtEl>
                                        <p:attrNameLst>
                                          <p:attrName>style.visibility</p:attrName>
                                        </p:attrNameLst>
                                      </p:cBhvr>
                                      <p:to>
                                        <p:strVal val="visible"/>
                                      </p:to>
                                    </p:set>
                                    <p:animEffect transition="in" filter="fade">
                                      <p:cBhvr>
                                        <p:cTn id="28" dur="1000"/>
                                        <p:tgtEl>
                                          <p:spTgt spid="302082">
                                            <p:txEl>
                                              <p:pRg st="3" end="3"/>
                                            </p:txEl>
                                          </p:spTgt>
                                        </p:tgtEl>
                                      </p:cBhvr>
                                    </p:animEffect>
                                    <p:anim calcmode="lin" valueType="num">
                                      <p:cBhvr>
                                        <p:cTn id="29" dur="1000" fill="hold"/>
                                        <p:tgtEl>
                                          <p:spTgt spid="30208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2082">
                                            <p:txEl>
                                              <p:pRg st="3" end="3"/>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02082">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2" grpId="0" build="p" bldLvl="2"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Criticisms </a:t>
            </a:r>
          </a:p>
        </p:txBody>
      </p:sp>
      <p:sp>
        <p:nvSpPr>
          <p:cNvPr id="77828"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0F8E283-EA31-43CC-8F65-FEC8EEBAF91D}" type="slidenum">
              <a:rPr lang="en-US" smtClean="0"/>
              <a:pPr fontAlgn="base">
                <a:spcBef>
                  <a:spcPct val="0"/>
                </a:spcBef>
                <a:spcAft>
                  <a:spcPct val="0"/>
                </a:spcAft>
                <a:defRPr/>
              </a:pPr>
              <a:t>60</a:t>
            </a:fld>
            <a:endParaRPr lang="en-US" smtClean="0"/>
          </a:p>
        </p:txBody>
      </p:sp>
      <p:sp>
        <p:nvSpPr>
          <p:cNvPr id="59395" name="Rectangle 3"/>
          <p:cNvSpPr>
            <a:spLocks noGrp="1" noChangeArrowheads="1"/>
          </p:cNvSpPr>
          <p:nvPr>
            <p:ph sz="quarter" idx="1"/>
          </p:nvPr>
        </p:nvSpPr>
        <p:spPr/>
        <p:txBody>
          <a:bodyPr/>
          <a:lstStyle/>
          <a:p>
            <a:pPr eaLnBrk="1" hangingPunct="1"/>
            <a:r>
              <a:rPr lang="en-US" smtClean="0"/>
              <a:t>Increase the number of inmates</a:t>
            </a:r>
          </a:p>
          <a:p>
            <a:pPr eaLnBrk="1" hangingPunct="1"/>
            <a:r>
              <a:rPr lang="en-US" smtClean="0"/>
              <a:t>Housing capacity</a:t>
            </a:r>
          </a:p>
          <a:p>
            <a:pPr eaLnBrk="1" hangingPunct="1"/>
            <a:r>
              <a:rPr lang="en-US" smtClean="0"/>
              <a:t>Maximum security prisons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Copyright © 2010 Pearson Education, Inc. All rights reserved.</a:t>
            </a:r>
          </a:p>
        </p:txBody>
      </p:sp>
      <p:sp>
        <p:nvSpPr>
          <p:cNvPr id="6" name="Slide Number Placeholder 5"/>
          <p:cNvSpPr>
            <a:spLocks noGrp="1"/>
          </p:cNvSpPr>
          <p:nvPr>
            <p:ph type="sldNum" sz="quarter" idx="11"/>
          </p:nvPr>
        </p:nvSpPr>
        <p:spPr/>
        <p:txBody>
          <a:bodyPr/>
          <a:lstStyle/>
          <a:p>
            <a:fld id="{CE721C24-10B1-4D23-95A0-39B251212B81}" type="slidenum">
              <a:rPr lang="en-US"/>
              <a:pPr/>
              <a:t>61</a:t>
            </a:fld>
            <a:endParaRPr lang="en-US"/>
          </a:p>
        </p:txBody>
      </p:sp>
      <p:sp>
        <p:nvSpPr>
          <p:cNvPr id="365570" name="Text Box 2"/>
          <p:cNvSpPr txBox="1">
            <a:spLocks noChangeArrowheads="1"/>
          </p:cNvSpPr>
          <p:nvPr/>
        </p:nvSpPr>
        <p:spPr bwMode="auto">
          <a:xfrm>
            <a:off x="1143000" y="0"/>
            <a:ext cx="76962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Reaction to Deviance</a:t>
            </a:r>
          </a:p>
        </p:txBody>
      </p:sp>
      <p:sp>
        <p:nvSpPr>
          <p:cNvPr id="365571" name="Rectangle 3"/>
          <p:cNvSpPr>
            <a:spLocks noChangeArrowheads="1"/>
          </p:cNvSpPr>
          <p:nvPr/>
        </p:nvSpPr>
        <p:spPr bwMode="auto">
          <a:xfrm>
            <a:off x="1066800" y="2057400"/>
            <a:ext cx="7848600" cy="3505200"/>
          </a:xfrm>
          <a:prstGeom prst="rect">
            <a:avLst/>
          </a:prstGeom>
          <a:noFill/>
          <a:ln w="9525" algn="ctr">
            <a:noFill/>
            <a:miter lim="800000"/>
            <a:headEnd/>
            <a:tailEnd/>
          </a:ln>
          <a:effectLst/>
        </p:spPr>
        <p:txBody>
          <a:bodyPr/>
          <a:lstStyle/>
          <a:p>
            <a:pPr marL="568325" indent="-568325">
              <a:lnSpc>
                <a:spcPct val="110000"/>
              </a:lnSpc>
              <a:buClr>
                <a:srgbClr val="B2B2B2"/>
              </a:buClr>
              <a:buSzPct val="85000"/>
            </a:pPr>
            <a:r>
              <a:rPr lang="en-US" sz="3600">
                <a:solidFill>
                  <a:srgbClr val="B2B2B2"/>
                </a:solidFill>
                <a:latin typeface="Arial Black" pitchFamily="34" charset="0"/>
              </a:rPr>
              <a:t>Street Crime and Prisons </a:t>
            </a:r>
          </a:p>
          <a:p>
            <a:pPr marL="568325" indent="-568325">
              <a:lnSpc>
                <a:spcPct val="110000"/>
              </a:lnSpc>
              <a:buClr>
                <a:srgbClr val="B2B2B2"/>
              </a:buClr>
              <a:buSzPct val="85000"/>
            </a:pPr>
            <a:r>
              <a:rPr lang="en-US" sz="3600">
                <a:solidFill>
                  <a:srgbClr val="B2B2B2"/>
                </a:solidFill>
                <a:latin typeface="Arial Black" pitchFamily="34" charset="0"/>
              </a:rPr>
              <a:t>The Decline of Crime </a:t>
            </a:r>
          </a:p>
          <a:p>
            <a:pPr marL="568325" indent="-568325">
              <a:lnSpc>
                <a:spcPct val="110000"/>
              </a:lnSpc>
              <a:buClr>
                <a:srgbClr val="B2B2B2"/>
              </a:buClr>
              <a:buSzPct val="85000"/>
            </a:pPr>
            <a:r>
              <a:rPr lang="en-US" sz="3600">
                <a:solidFill>
                  <a:srgbClr val="B2B2B2"/>
                </a:solidFill>
                <a:latin typeface="Arial Black" pitchFamily="34" charset="0"/>
              </a:rPr>
              <a:t>Recidivism</a:t>
            </a:r>
            <a:endParaRPr lang="en-US" sz="3600">
              <a:solidFill>
                <a:srgbClr val="FF0000"/>
              </a:solidFill>
              <a:latin typeface="Arial Black" pitchFamily="34" charset="0"/>
            </a:endParaRPr>
          </a:p>
        </p:txBody>
      </p:sp>
      <p:sp>
        <p:nvSpPr>
          <p:cNvPr id="365572" name="Rectangle 4"/>
          <p:cNvSpPr>
            <a:spLocks noChangeArrowheads="1"/>
          </p:cNvSpPr>
          <p:nvPr/>
        </p:nvSpPr>
        <p:spPr bwMode="auto">
          <a:xfrm>
            <a:off x="1066800" y="2057400"/>
            <a:ext cx="7848600" cy="3505200"/>
          </a:xfrm>
          <a:prstGeom prst="rect">
            <a:avLst/>
          </a:prstGeom>
          <a:noFill/>
          <a:ln w="9525" algn="ctr">
            <a:noFill/>
            <a:miter lim="800000"/>
            <a:headEnd/>
            <a:tailEnd/>
          </a:ln>
          <a:effectLst>
            <a:outerShdw dist="35921" dir="2700000" algn="ctr" rotWithShape="0">
              <a:schemeClr val="bg2"/>
            </a:outerShdw>
          </a:effectLst>
        </p:spPr>
        <p:txBody>
          <a:bodyPr/>
          <a:lstStyle/>
          <a:p>
            <a:pPr marL="568325" indent="-568325">
              <a:lnSpc>
                <a:spcPct val="110000"/>
              </a:lnSpc>
              <a:buClr>
                <a:srgbClr val="B2B2B2"/>
              </a:buClr>
              <a:buSzPct val="85000"/>
            </a:pPr>
            <a:endParaRPr lang="en-US" sz="3600">
              <a:solidFill>
                <a:srgbClr val="B2B2B2"/>
              </a:solidFill>
              <a:latin typeface="Arial Black" pitchFamily="34" charset="0"/>
            </a:endParaRPr>
          </a:p>
          <a:p>
            <a:pPr marL="568325" indent="-568325">
              <a:lnSpc>
                <a:spcPct val="110000"/>
              </a:lnSpc>
              <a:buClr>
                <a:srgbClr val="FF0000"/>
              </a:buClr>
              <a:buSzPct val="85000"/>
            </a:pPr>
            <a:endParaRPr lang="en-US" sz="3600">
              <a:solidFill>
                <a:srgbClr val="B2B2B2"/>
              </a:solidFill>
              <a:latin typeface="Arial Black" pitchFamily="34" charset="0"/>
            </a:endParaRPr>
          </a:p>
          <a:p>
            <a:pPr marL="568325" indent="-568325">
              <a:lnSpc>
                <a:spcPct val="110000"/>
              </a:lnSpc>
              <a:buClr>
                <a:srgbClr val="FF0000"/>
              </a:buClr>
              <a:buSzPct val="85000"/>
            </a:pPr>
            <a:endParaRPr lang="en-US" sz="3600">
              <a:solidFill>
                <a:srgbClr val="B2B2B2"/>
              </a:solidFill>
              <a:latin typeface="Arial Black" pitchFamily="34" charset="0"/>
            </a:endParaRPr>
          </a:p>
          <a:p>
            <a:pPr marL="568325" indent="-568325">
              <a:lnSpc>
                <a:spcPct val="110000"/>
              </a:lnSpc>
              <a:buClr>
                <a:srgbClr val="FF0000"/>
              </a:buClr>
              <a:buSzPct val="85000"/>
            </a:pPr>
            <a:r>
              <a:rPr lang="en-US" sz="3600">
                <a:solidFill>
                  <a:srgbClr val="FF0000"/>
                </a:solidFill>
                <a:latin typeface="Arial Black" pitchFamily="34" charset="0"/>
              </a:rPr>
              <a:t>The Death Penalty Bias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65572"/>
                                        </p:tgtEl>
                                        <p:attrNameLst>
                                          <p:attrName>style.visibility</p:attrName>
                                        </p:attrNameLst>
                                      </p:cBhvr>
                                      <p:to>
                                        <p:strVal val="visible"/>
                                      </p:to>
                                    </p:set>
                                    <p:animEffect transition="in" filter="fade">
                                      <p:cBhvr>
                                        <p:cTn id="7" dur="1000"/>
                                        <p:tgtEl>
                                          <p:spTgt spid="365572"/>
                                        </p:tgtEl>
                                      </p:cBhvr>
                                    </p:animEffect>
                                    <p:anim calcmode="lin" valueType="num">
                                      <p:cBhvr>
                                        <p:cTn id="8" dur="1000" fill="hold"/>
                                        <p:tgtEl>
                                          <p:spTgt spid="365572"/>
                                        </p:tgtEl>
                                        <p:attrNameLst>
                                          <p:attrName>ppt_x</p:attrName>
                                        </p:attrNameLst>
                                      </p:cBhvr>
                                      <p:tavLst>
                                        <p:tav tm="0">
                                          <p:val>
                                            <p:strVal val="#ppt_x"/>
                                          </p:val>
                                        </p:tav>
                                        <p:tav tm="100000">
                                          <p:val>
                                            <p:strVal val="#ppt_x"/>
                                          </p:val>
                                        </p:tav>
                                      </p:tavLst>
                                    </p:anim>
                                    <p:anim calcmode="lin" valueType="num">
                                      <p:cBhvr>
                                        <p:cTn id="9" dur="1000" fill="hold"/>
                                        <p:tgtEl>
                                          <p:spTgt spid="3655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Death penalty </a:t>
            </a:r>
          </a:p>
        </p:txBody>
      </p:sp>
      <p:sp>
        <p:nvSpPr>
          <p:cNvPr id="7885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7B7DEA4-FC58-4F66-A0A5-ECFA70F9E26B}" type="slidenum">
              <a:rPr lang="en-US" smtClean="0"/>
              <a:pPr fontAlgn="base">
                <a:spcBef>
                  <a:spcPct val="0"/>
                </a:spcBef>
                <a:spcAft>
                  <a:spcPct val="0"/>
                </a:spcAft>
                <a:defRPr/>
              </a:pPr>
              <a:t>62</a:t>
            </a:fld>
            <a:endParaRPr lang="en-US" smtClean="0"/>
          </a:p>
        </p:txBody>
      </p:sp>
      <p:sp>
        <p:nvSpPr>
          <p:cNvPr id="60419" name="Rectangle 3"/>
          <p:cNvSpPr>
            <a:spLocks noGrp="1" noChangeArrowheads="1"/>
          </p:cNvSpPr>
          <p:nvPr>
            <p:ph sz="quarter" idx="1"/>
          </p:nvPr>
        </p:nvSpPr>
        <p:spPr/>
        <p:txBody>
          <a:bodyPr/>
          <a:lstStyle/>
          <a:p>
            <a:pPr eaLnBrk="1" hangingPunct="1"/>
            <a:r>
              <a:rPr lang="en-US" smtClean="0"/>
              <a:t>Retentionist countries – countries that use the death penalty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Capital punishment </a:t>
            </a:r>
          </a:p>
        </p:txBody>
      </p:sp>
      <p:sp>
        <p:nvSpPr>
          <p:cNvPr id="79876"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C933A4C-C36D-4DEC-AE14-05D3D5C423B3}" type="slidenum">
              <a:rPr lang="en-US" smtClean="0"/>
              <a:pPr fontAlgn="base">
                <a:spcBef>
                  <a:spcPct val="0"/>
                </a:spcBef>
                <a:spcAft>
                  <a:spcPct val="0"/>
                </a:spcAft>
                <a:defRPr/>
              </a:pPr>
              <a:t>63</a:t>
            </a:fld>
            <a:endParaRPr lang="en-US" smtClean="0"/>
          </a:p>
        </p:txBody>
      </p:sp>
      <p:sp>
        <p:nvSpPr>
          <p:cNvPr id="61443" name="Rectangle 3"/>
          <p:cNvSpPr>
            <a:spLocks noGrp="1" noChangeArrowheads="1"/>
          </p:cNvSpPr>
          <p:nvPr>
            <p:ph sz="quarter" idx="1"/>
          </p:nvPr>
        </p:nvSpPr>
        <p:spPr/>
        <p:txBody>
          <a:bodyPr/>
          <a:lstStyle/>
          <a:p>
            <a:pPr eaLnBrk="1" hangingPunct="1">
              <a:lnSpc>
                <a:spcPct val="90000"/>
              </a:lnSpc>
            </a:pPr>
            <a:r>
              <a:rPr lang="en-US" smtClean="0"/>
              <a:t>The execution of a person by the state as punishment for a crime</a:t>
            </a:r>
          </a:p>
          <a:p>
            <a:pPr lvl="1" eaLnBrk="1" hangingPunct="1">
              <a:lnSpc>
                <a:spcPct val="90000"/>
              </a:lnSpc>
            </a:pPr>
            <a:r>
              <a:rPr lang="en-US" smtClean="0"/>
              <a:t>Premeditated murder</a:t>
            </a:r>
          </a:p>
          <a:p>
            <a:pPr lvl="1" eaLnBrk="1" hangingPunct="1">
              <a:lnSpc>
                <a:spcPct val="90000"/>
              </a:lnSpc>
            </a:pPr>
            <a:r>
              <a:rPr lang="en-US" smtClean="0"/>
              <a:t>Espionage </a:t>
            </a:r>
          </a:p>
          <a:p>
            <a:pPr lvl="1" eaLnBrk="1" hangingPunct="1">
              <a:lnSpc>
                <a:spcPct val="90000"/>
              </a:lnSpc>
            </a:pPr>
            <a:r>
              <a:rPr lang="en-US" smtClean="0"/>
              <a:t>Treason</a:t>
            </a:r>
          </a:p>
          <a:p>
            <a:pPr lvl="1" eaLnBrk="1" hangingPunct="1">
              <a:lnSpc>
                <a:spcPct val="90000"/>
              </a:lnSpc>
            </a:pPr>
            <a:r>
              <a:rPr lang="en-US" smtClean="0"/>
              <a:t>Sexual crimes</a:t>
            </a:r>
          </a:p>
          <a:p>
            <a:pPr lvl="1" eaLnBrk="1" hangingPunct="1">
              <a:lnSpc>
                <a:spcPct val="90000"/>
              </a:lnSpc>
            </a:pPr>
            <a:r>
              <a:rPr lang="en-US" smtClean="0"/>
              <a:t>Cowardice </a:t>
            </a:r>
          </a:p>
          <a:p>
            <a:pPr lvl="1" eaLnBrk="1" hangingPunct="1">
              <a:lnSpc>
                <a:spcPct val="90000"/>
              </a:lnSpc>
            </a:pPr>
            <a:r>
              <a:rPr lang="en-US" smtClean="0"/>
              <a:t>Desertion</a:t>
            </a:r>
          </a:p>
          <a:p>
            <a:pPr lvl="1" eaLnBrk="1" hangingPunct="1">
              <a:lnSpc>
                <a:spcPct val="90000"/>
              </a:lnSpc>
            </a:pPr>
            <a:r>
              <a:rPr lang="en-US" smtClean="0"/>
              <a:t>Mutiny- rebellion against any authority. </a:t>
            </a:r>
          </a:p>
          <a:p>
            <a:pPr eaLnBrk="1" hangingPunct="1">
              <a:lnSpc>
                <a:spcPct val="90000"/>
              </a:lnSpc>
            </a:pPr>
            <a:endParaRPr lang="en-US" smtClean="0"/>
          </a:p>
          <a:p>
            <a:pPr eaLnBrk="1" hangingPunct="1">
              <a:lnSpc>
                <a:spcPct val="90000"/>
              </a:lnSpc>
            </a:pPr>
            <a:endParaRPr lang="en-US"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eaLnBrk="1" hangingPunct="1"/>
            <a:r>
              <a:rPr lang="en-US" sz="3800" smtClean="0"/>
              <a:t/>
            </a:r>
            <a:br>
              <a:rPr lang="en-US" sz="3800" smtClean="0"/>
            </a:br>
            <a:r>
              <a:rPr lang="en-US" sz="3800" smtClean="0"/>
              <a:t/>
            </a:r>
            <a:br>
              <a:rPr lang="en-US" sz="3800" smtClean="0"/>
            </a:br>
            <a:r>
              <a:rPr lang="en-US" sz="2900" smtClean="0"/>
              <a:t>A capital crime originally was to be punished by the loss of the head</a:t>
            </a:r>
            <a:r>
              <a:rPr lang="en-US" sz="1500" smtClean="0"/>
              <a:t>. </a:t>
            </a:r>
            <a:br>
              <a:rPr lang="en-US" sz="1500" smtClean="0"/>
            </a:br>
            <a:r>
              <a:rPr lang="en-US" sz="3800" smtClean="0"/>
              <a:t/>
            </a:r>
            <a:br>
              <a:rPr lang="en-US" sz="3800" smtClean="0"/>
            </a:br>
            <a:r>
              <a:rPr lang="en-US" sz="3800" smtClean="0"/>
              <a:t/>
            </a:r>
            <a:br>
              <a:rPr lang="en-US" sz="3800" smtClean="0"/>
            </a:br>
            <a:endParaRPr lang="en-US" sz="3800" smtClean="0"/>
          </a:p>
        </p:txBody>
      </p:sp>
      <p:sp>
        <p:nvSpPr>
          <p:cNvPr id="80901" name="Slide Number Placeholder 6"/>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51ADF2D-DD99-4F5E-8C65-91082D7931A1}" type="slidenum">
              <a:rPr lang="en-US" smtClean="0"/>
              <a:pPr fontAlgn="base">
                <a:spcBef>
                  <a:spcPct val="0"/>
                </a:spcBef>
                <a:spcAft>
                  <a:spcPct val="0"/>
                </a:spcAft>
                <a:defRPr/>
              </a:pPr>
              <a:t>64</a:t>
            </a:fld>
            <a:endParaRPr lang="en-US" smtClean="0"/>
          </a:p>
        </p:txBody>
      </p:sp>
      <p:sp>
        <p:nvSpPr>
          <p:cNvPr id="62467" name="Rectangle 3"/>
          <p:cNvSpPr>
            <a:spLocks noGrp="1" noChangeArrowheads="1"/>
          </p:cNvSpPr>
          <p:nvPr>
            <p:ph sz="quarter" idx="1"/>
          </p:nvPr>
        </p:nvSpPr>
        <p:spPr>
          <a:xfrm>
            <a:off x="914400" y="1600200"/>
            <a:ext cx="3814763" cy="4530725"/>
          </a:xfrm>
        </p:spPr>
        <p:txBody>
          <a:bodyPr/>
          <a:lstStyle/>
          <a:p>
            <a:pPr lvl="1" eaLnBrk="1" hangingPunct="1"/>
            <a:r>
              <a:rPr lang="en-US" sz="2200" smtClean="0"/>
              <a:t>Decapitation</a:t>
            </a:r>
          </a:p>
          <a:p>
            <a:pPr lvl="1" eaLnBrk="1" hangingPunct="1"/>
            <a:r>
              <a:rPr lang="en-US" sz="2200" smtClean="0"/>
              <a:t>Electrocution</a:t>
            </a:r>
          </a:p>
          <a:p>
            <a:pPr lvl="1" eaLnBrk="1" hangingPunct="1"/>
            <a:r>
              <a:rPr lang="en-US" sz="2200" smtClean="0"/>
              <a:t>Firing squad</a:t>
            </a:r>
          </a:p>
          <a:p>
            <a:pPr lvl="1" eaLnBrk="1" hangingPunct="1"/>
            <a:r>
              <a:rPr lang="en-US" sz="2200" smtClean="0"/>
              <a:t>Gas chamber</a:t>
            </a:r>
          </a:p>
          <a:p>
            <a:pPr lvl="1" eaLnBrk="1" hangingPunct="1"/>
            <a:endParaRPr lang="en-US" sz="2200" smtClean="0"/>
          </a:p>
        </p:txBody>
      </p:sp>
      <p:sp>
        <p:nvSpPr>
          <p:cNvPr id="62468" name="Rectangle 4"/>
          <p:cNvSpPr>
            <a:spLocks noGrp="1" noChangeArrowheads="1"/>
          </p:cNvSpPr>
          <p:nvPr>
            <p:ph sz="quarter" idx="2"/>
          </p:nvPr>
        </p:nvSpPr>
        <p:spPr>
          <a:xfrm>
            <a:off x="4872038" y="1600200"/>
            <a:ext cx="3814762" cy="4530725"/>
          </a:xfrm>
        </p:spPr>
        <p:txBody>
          <a:bodyPr/>
          <a:lstStyle/>
          <a:p>
            <a:pPr lvl="1" eaLnBrk="1" hangingPunct="1"/>
            <a:r>
              <a:rPr lang="en-US" sz="2200" smtClean="0"/>
              <a:t>Hanging </a:t>
            </a:r>
          </a:p>
          <a:p>
            <a:pPr lvl="1" eaLnBrk="1" hangingPunct="1"/>
            <a:r>
              <a:rPr lang="en-US" sz="2200" smtClean="0"/>
              <a:t>Lethal injection</a:t>
            </a:r>
          </a:p>
          <a:p>
            <a:pPr lvl="1" eaLnBrk="1" hangingPunct="1"/>
            <a:r>
              <a:rPr lang="en-US" sz="2200" smtClean="0"/>
              <a:t>Shooting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pPr eaLnBrk="1" hangingPunct="1"/>
            <a:r>
              <a:rPr lang="en-US" smtClean="0"/>
              <a:t>Most executions carried out in 2007</a:t>
            </a:r>
          </a:p>
        </p:txBody>
      </p:sp>
      <p:sp>
        <p:nvSpPr>
          <p:cNvPr id="81924"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079132E-AFEE-4508-BFC1-D03C8B0A9657}" type="slidenum">
              <a:rPr lang="en-US" smtClean="0"/>
              <a:pPr fontAlgn="base">
                <a:spcBef>
                  <a:spcPct val="0"/>
                </a:spcBef>
                <a:spcAft>
                  <a:spcPct val="0"/>
                </a:spcAft>
                <a:defRPr/>
              </a:pPr>
              <a:t>65</a:t>
            </a:fld>
            <a:endParaRPr lang="en-US" smtClean="0"/>
          </a:p>
        </p:txBody>
      </p:sp>
      <p:sp>
        <p:nvSpPr>
          <p:cNvPr id="63491" name="Rectangle 3"/>
          <p:cNvSpPr>
            <a:spLocks noGrp="1" noChangeArrowheads="1"/>
          </p:cNvSpPr>
          <p:nvPr>
            <p:ph sz="quarter" idx="1"/>
          </p:nvPr>
        </p:nvSpPr>
        <p:spPr/>
        <p:txBody>
          <a:bodyPr/>
          <a:lstStyle/>
          <a:p>
            <a:pPr eaLnBrk="1" hangingPunct="1">
              <a:buFont typeface="Wingdings" pitchFamily="2" charset="2"/>
              <a:buNone/>
            </a:pPr>
            <a:r>
              <a:rPr lang="en-US" smtClean="0"/>
              <a:t>Country					Number</a:t>
            </a:r>
          </a:p>
          <a:p>
            <a:pPr eaLnBrk="1" hangingPunct="1">
              <a:buFont typeface="Wingdings" pitchFamily="2" charset="2"/>
              <a:buNone/>
            </a:pPr>
            <a:r>
              <a:rPr lang="en-US" smtClean="0"/>
              <a:t>China					470+</a:t>
            </a:r>
          </a:p>
          <a:p>
            <a:pPr eaLnBrk="1" hangingPunct="1">
              <a:buFont typeface="Wingdings" pitchFamily="2" charset="2"/>
              <a:buNone/>
            </a:pPr>
            <a:r>
              <a:rPr lang="en-US" smtClean="0"/>
              <a:t>Iran						317+</a:t>
            </a:r>
          </a:p>
          <a:p>
            <a:pPr eaLnBrk="1" hangingPunct="1">
              <a:buFont typeface="Wingdings" pitchFamily="2" charset="2"/>
              <a:buNone/>
            </a:pPr>
            <a:r>
              <a:rPr lang="en-US" smtClean="0"/>
              <a:t>Saudi Arabia				143+</a:t>
            </a:r>
          </a:p>
          <a:p>
            <a:pPr eaLnBrk="1" hangingPunct="1">
              <a:buFont typeface="Wingdings" pitchFamily="2" charset="2"/>
              <a:buNone/>
            </a:pPr>
            <a:r>
              <a:rPr lang="en-US" smtClean="0"/>
              <a:t>Pakistan					135+</a:t>
            </a:r>
          </a:p>
          <a:p>
            <a:pPr eaLnBrk="1" hangingPunct="1">
              <a:buFont typeface="Wingdings" pitchFamily="2" charset="2"/>
              <a:buNone/>
            </a:pPr>
            <a:r>
              <a:rPr lang="en-US" smtClean="0"/>
              <a:t>USA						42</a:t>
            </a:r>
          </a:p>
          <a:p>
            <a:pPr eaLnBrk="1" hangingPunct="1">
              <a:buFont typeface="Wingdings" pitchFamily="2" charset="2"/>
              <a:buNone/>
            </a:pPr>
            <a:r>
              <a:rPr lang="en-US" smtClean="0"/>
              <a:t>Iraq						33+</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Grp="1" noChangeArrowheads="1"/>
          </p:cNvSpPr>
          <p:nvPr>
            <p:ph type="title"/>
          </p:nvPr>
        </p:nvSpPr>
        <p:spPr/>
        <p:txBody>
          <a:bodyPr/>
          <a:lstStyle/>
          <a:p>
            <a:pPr eaLnBrk="1" hangingPunct="1"/>
            <a:r>
              <a:rPr lang="en-US" smtClean="0"/>
              <a:t>Supporters </a:t>
            </a:r>
          </a:p>
        </p:txBody>
      </p:sp>
      <p:sp>
        <p:nvSpPr>
          <p:cNvPr id="82948"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61E4049-BAF2-4980-A265-7B05E44BF982}" type="slidenum">
              <a:rPr lang="en-US" smtClean="0"/>
              <a:pPr fontAlgn="base">
                <a:spcBef>
                  <a:spcPct val="0"/>
                </a:spcBef>
                <a:spcAft>
                  <a:spcPct val="0"/>
                </a:spcAft>
                <a:defRPr/>
              </a:pPr>
              <a:t>66</a:t>
            </a:fld>
            <a:endParaRPr lang="en-US" smtClean="0"/>
          </a:p>
        </p:txBody>
      </p:sp>
      <p:sp>
        <p:nvSpPr>
          <p:cNvPr id="64515" name="Rectangle 3"/>
          <p:cNvSpPr>
            <a:spLocks noGrp="1" noChangeArrowheads="1"/>
          </p:cNvSpPr>
          <p:nvPr>
            <p:ph sz="quarter" idx="1"/>
          </p:nvPr>
        </p:nvSpPr>
        <p:spPr/>
        <p:txBody>
          <a:bodyPr/>
          <a:lstStyle/>
          <a:p>
            <a:pPr eaLnBrk="1" hangingPunct="1"/>
            <a:r>
              <a:rPr lang="en-US" smtClean="0"/>
              <a:t>Deters crime</a:t>
            </a:r>
          </a:p>
          <a:p>
            <a:pPr eaLnBrk="1" hangingPunct="1"/>
            <a:r>
              <a:rPr lang="en-US" smtClean="0"/>
              <a:t>Prevents recidivism </a:t>
            </a:r>
          </a:p>
          <a:p>
            <a:pPr eaLnBrk="1" hangingPunct="1"/>
            <a:r>
              <a:rPr lang="en-US" smtClean="0"/>
              <a:t>Less expensive</a:t>
            </a:r>
          </a:p>
          <a:p>
            <a:pPr eaLnBrk="1" hangingPunct="1"/>
            <a:r>
              <a:rPr lang="en-US" smtClean="0"/>
              <a:t>Appropriate form of punishment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Opponents </a:t>
            </a:r>
          </a:p>
        </p:txBody>
      </p:sp>
      <p:sp>
        <p:nvSpPr>
          <p:cNvPr id="8397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E993B2E-ABBA-4C5D-B34E-EDDBE7A22A7D}" type="slidenum">
              <a:rPr lang="en-US" smtClean="0"/>
              <a:pPr fontAlgn="base">
                <a:spcBef>
                  <a:spcPct val="0"/>
                </a:spcBef>
                <a:spcAft>
                  <a:spcPct val="0"/>
                </a:spcAft>
                <a:defRPr/>
              </a:pPr>
              <a:t>67</a:t>
            </a:fld>
            <a:endParaRPr lang="en-US" smtClean="0"/>
          </a:p>
        </p:txBody>
      </p:sp>
      <p:sp>
        <p:nvSpPr>
          <p:cNvPr id="65539" name="Rectangle 3"/>
          <p:cNvSpPr>
            <a:spLocks noGrp="1" noChangeArrowheads="1"/>
          </p:cNvSpPr>
          <p:nvPr>
            <p:ph sz="quarter" idx="1"/>
          </p:nvPr>
        </p:nvSpPr>
        <p:spPr/>
        <p:txBody>
          <a:bodyPr/>
          <a:lstStyle/>
          <a:p>
            <a:pPr eaLnBrk="1" hangingPunct="1"/>
            <a:r>
              <a:rPr lang="en-US" smtClean="0"/>
              <a:t>Wrongfully convicted</a:t>
            </a:r>
          </a:p>
          <a:p>
            <a:pPr eaLnBrk="1" hangingPunct="1"/>
            <a:r>
              <a:rPr lang="en-US" smtClean="0"/>
              <a:t>Discriminates against poor and minority</a:t>
            </a:r>
          </a:p>
          <a:p>
            <a:pPr eaLnBrk="1" hangingPunct="1"/>
            <a:r>
              <a:rPr lang="en-US" smtClean="0"/>
              <a:t>Does not deter</a:t>
            </a:r>
          </a:p>
          <a:p>
            <a:pPr eaLnBrk="1" hangingPunct="1"/>
            <a:r>
              <a:rPr lang="en-US" smtClean="0"/>
              <a:t>“culture of violence”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20</a:t>
            </a:r>
            <a:r>
              <a:rPr lang="en-US" baseline="30000" smtClean="0"/>
              <a:t>th</a:t>
            </a:r>
            <a:r>
              <a:rPr lang="en-US" smtClean="0"/>
              <a:t> century </a:t>
            </a:r>
          </a:p>
        </p:txBody>
      </p:sp>
      <p:sp>
        <p:nvSpPr>
          <p:cNvPr id="84996"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8A7B1F1-FA53-491F-8697-E4437FFFA1C9}" type="slidenum">
              <a:rPr lang="en-US" smtClean="0"/>
              <a:pPr fontAlgn="base">
                <a:spcBef>
                  <a:spcPct val="0"/>
                </a:spcBef>
                <a:spcAft>
                  <a:spcPct val="0"/>
                </a:spcAft>
                <a:defRPr/>
              </a:pPr>
              <a:t>68</a:t>
            </a:fld>
            <a:endParaRPr lang="en-US" smtClean="0"/>
          </a:p>
        </p:txBody>
      </p:sp>
      <p:sp>
        <p:nvSpPr>
          <p:cNvPr id="66563" name="Rectangle 3"/>
          <p:cNvSpPr>
            <a:spLocks noGrp="1" noChangeArrowheads="1"/>
          </p:cNvSpPr>
          <p:nvPr>
            <p:ph sz="quarter" idx="1"/>
          </p:nvPr>
        </p:nvSpPr>
        <p:spPr/>
        <p:txBody>
          <a:bodyPr/>
          <a:lstStyle/>
          <a:p>
            <a:pPr eaLnBrk="1" hangingPunct="1"/>
            <a:r>
              <a:rPr lang="en-US" smtClean="0"/>
              <a:t>For most of recorded history, capital punishments were often cruel and unusual.</a:t>
            </a:r>
          </a:p>
          <a:p>
            <a:pPr eaLnBrk="1" hangingPunct="1"/>
            <a:endParaRPr lang="en-US" smtClean="0"/>
          </a:p>
          <a:p>
            <a:pPr eaLnBrk="1" hangingPunct="1"/>
            <a:r>
              <a:rPr lang="en-US" smtClean="0"/>
              <a:t>Bloodiest of human history </a:t>
            </a:r>
          </a:p>
          <a:p>
            <a:pPr eaLnBrk="1" hangingPunct="1"/>
            <a:endParaRPr lang="en-US" smtClean="0"/>
          </a:p>
          <a:p>
            <a:pPr eaLnBrk="1" hangingPunct="1"/>
            <a:r>
              <a:rPr lang="en-US" smtClean="0"/>
              <a:t>Trends in most of the world have long been to move to less painful or humane executions</a:t>
            </a:r>
          </a:p>
          <a:p>
            <a:pPr eaLnBrk="1" hangingPunct="1"/>
            <a:endParaRPr 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U.S. Surveys </a:t>
            </a:r>
          </a:p>
        </p:txBody>
      </p:sp>
      <p:sp>
        <p:nvSpPr>
          <p:cNvPr id="86020"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776A727-73D7-4E57-BEB9-5427DF91F3E1}" type="slidenum">
              <a:rPr lang="en-US" altLang="en-US" smtClean="0"/>
              <a:pPr fontAlgn="base">
                <a:spcBef>
                  <a:spcPct val="0"/>
                </a:spcBef>
                <a:spcAft>
                  <a:spcPct val="0"/>
                </a:spcAft>
                <a:defRPr/>
              </a:pPr>
              <a:t>69</a:t>
            </a:fld>
            <a:endParaRPr lang="en-US" altLang="en-US" smtClean="0"/>
          </a:p>
        </p:txBody>
      </p:sp>
      <p:sp>
        <p:nvSpPr>
          <p:cNvPr id="67587" name="Rectangle 3"/>
          <p:cNvSpPr>
            <a:spLocks noGrp="1" noChangeArrowheads="1"/>
          </p:cNvSpPr>
          <p:nvPr>
            <p:ph sz="quarter" idx="1"/>
          </p:nvPr>
        </p:nvSpPr>
        <p:spPr/>
        <p:txBody>
          <a:bodyPr/>
          <a:lstStyle/>
          <a:p>
            <a:pPr eaLnBrk="1" hangingPunct="1"/>
            <a:r>
              <a:rPr lang="en-US" smtClean="0"/>
              <a:t>Majority in favor of capitol punishment</a:t>
            </a:r>
          </a:p>
          <a:p>
            <a:pPr eaLnBrk="1" hangingPunct="1"/>
            <a:endParaRPr lang="en-US" smtClean="0"/>
          </a:p>
          <a:p>
            <a:pPr lvl="1" eaLnBrk="1" hangingPunct="1"/>
            <a:r>
              <a:rPr lang="en-US" smtClean="0"/>
              <a:t>July 2006- 65% in favor</a:t>
            </a:r>
          </a:p>
          <a:p>
            <a:pPr lvl="1" eaLnBrk="1" hangingPunct="1"/>
            <a:endParaRPr lang="en-US" smtClean="0"/>
          </a:p>
          <a:p>
            <a:pPr lvl="1" eaLnBrk="1" hangingPunct="1"/>
            <a:r>
              <a:rPr lang="en-US" smtClean="0"/>
              <a:t>50% say it is not enacted enough</a:t>
            </a:r>
          </a:p>
          <a:p>
            <a:pPr lvl="1" eaLnBrk="1" hangingPunct="1"/>
            <a:endParaRPr lang="en-US" smtClean="0"/>
          </a:p>
          <a:p>
            <a:pPr lvl="1" eaLnBrk="1" hangingPunct="1"/>
            <a:r>
              <a:rPr lang="en-US" smtClean="0"/>
              <a:t>60% believe it is applied fairly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30" name="Rectangle 2"/>
          <p:cNvSpPr>
            <a:spLocks noGrp="1" noChangeArrowheads="1"/>
          </p:cNvSpPr>
          <p:nvPr>
            <p:ph type="body" sz="half" idx="1"/>
          </p:nvPr>
        </p:nvSpPr>
        <p:spPr>
          <a:xfrm>
            <a:off x="1143000" y="1905000"/>
            <a:ext cx="7086600" cy="3886200"/>
          </a:xfrm>
          <a:noFill/>
          <a:ln/>
        </p:spPr>
        <p:txBody>
          <a:bodyPr/>
          <a:lstStyle/>
          <a:p>
            <a:pPr>
              <a:lnSpc>
                <a:spcPct val="210000"/>
              </a:lnSpc>
            </a:pPr>
            <a:r>
              <a:rPr lang="en-US"/>
              <a:t> Negative Sanctions</a:t>
            </a:r>
          </a:p>
          <a:p>
            <a:pPr>
              <a:lnSpc>
                <a:spcPct val="210000"/>
              </a:lnSpc>
            </a:pPr>
            <a:r>
              <a:rPr lang="en-US"/>
              <a:t> Positive Sanctions</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697A49BD-DD0F-4F4E-90DF-6598570B8FF9}" type="slidenum">
              <a:rPr lang="en-US"/>
              <a:pPr/>
              <a:t>7</a:t>
            </a:fld>
            <a:endParaRPr lang="en-US"/>
          </a:p>
        </p:txBody>
      </p:sp>
      <p:sp>
        <p:nvSpPr>
          <p:cNvPr id="304131" name="Text Box 3"/>
          <p:cNvSpPr txBox="1">
            <a:spLocks noChangeArrowheads="1"/>
          </p:cNvSpPr>
          <p:nvPr/>
        </p:nvSpPr>
        <p:spPr bwMode="auto">
          <a:xfrm>
            <a:off x="1143000" y="0"/>
            <a:ext cx="76962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Sanctions</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4130">
                                            <p:txEl>
                                              <p:pRg st="0" end="0"/>
                                            </p:txEl>
                                          </p:spTgt>
                                        </p:tgtEl>
                                        <p:attrNameLst>
                                          <p:attrName>style.visibility</p:attrName>
                                        </p:attrNameLst>
                                      </p:cBhvr>
                                      <p:to>
                                        <p:strVal val="visible"/>
                                      </p:to>
                                    </p:set>
                                    <p:animEffect transition="in" filter="fade">
                                      <p:cBhvr>
                                        <p:cTn id="7" dur="1000"/>
                                        <p:tgtEl>
                                          <p:spTgt spid="304130">
                                            <p:txEl>
                                              <p:pRg st="0" end="0"/>
                                            </p:txEl>
                                          </p:spTgt>
                                        </p:tgtEl>
                                      </p:cBhvr>
                                    </p:animEffect>
                                    <p:anim calcmode="lin" valueType="num">
                                      <p:cBhvr>
                                        <p:cTn id="8" dur="1000" fill="hold"/>
                                        <p:tgtEl>
                                          <p:spTgt spid="3041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4130">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04130">
                                            <p:txEl>
                                              <p:pRg st="0" end="0"/>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04130">
                                            <p:txEl>
                                              <p:pRg st="1" end="1"/>
                                            </p:txEl>
                                          </p:spTgt>
                                        </p:tgtEl>
                                        <p:attrNameLst>
                                          <p:attrName>style.visibility</p:attrName>
                                        </p:attrNameLst>
                                      </p:cBhvr>
                                      <p:to>
                                        <p:strVal val="visible"/>
                                      </p:to>
                                    </p:set>
                                    <p:animEffect transition="in" filter="fade">
                                      <p:cBhvr>
                                        <p:cTn id="14" dur="1000"/>
                                        <p:tgtEl>
                                          <p:spTgt spid="304130">
                                            <p:txEl>
                                              <p:pRg st="1" end="1"/>
                                            </p:txEl>
                                          </p:spTgt>
                                        </p:tgtEl>
                                      </p:cBhvr>
                                    </p:animEffect>
                                    <p:anim calcmode="lin" valueType="num">
                                      <p:cBhvr>
                                        <p:cTn id="15" dur="1000" fill="hold"/>
                                        <p:tgtEl>
                                          <p:spTgt spid="30413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4130">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04130">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build="p" bldLvl="2"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D0D368C-D63F-479D-9985-A8C1C19B915B}" type="slidenum">
              <a:rPr lang="en-US" smtClean="0"/>
              <a:pPr fontAlgn="base">
                <a:spcBef>
                  <a:spcPct val="0"/>
                </a:spcBef>
                <a:spcAft>
                  <a:spcPct val="0"/>
                </a:spcAft>
                <a:defRPr/>
              </a:pPr>
              <a:t>70</a:t>
            </a:fld>
            <a:endParaRPr lang="en-US" smtClean="0"/>
          </a:p>
        </p:txBody>
      </p:sp>
      <p:pic>
        <p:nvPicPr>
          <p:cNvPr id="69635" name="Picture 4"/>
          <p:cNvPicPr>
            <a:picLocks noChangeAspect="1" noChangeArrowheads="1"/>
          </p:cNvPicPr>
          <p:nvPr/>
        </p:nvPicPr>
        <p:blipFill>
          <a:blip r:embed="rId3" cstate="print"/>
          <a:srcRect/>
          <a:stretch>
            <a:fillRect/>
          </a:stretch>
        </p:blipFill>
        <p:spPr bwMode="auto">
          <a:xfrm>
            <a:off x="228600" y="0"/>
            <a:ext cx="8458200" cy="66294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9" name="Picture 3"/>
          <p:cNvPicPr>
            <a:picLocks noGrp="1" noChangeAspect="1" noChangeArrowheads="1"/>
          </p:cNvPicPr>
          <p:nvPr>
            <p:ph/>
          </p:nvPr>
        </p:nvPicPr>
        <p:blipFill>
          <a:blip r:embed="rId3" cstate="print"/>
          <a:srcRect/>
          <a:stretch>
            <a:fillRect/>
          </a:stretch>
        </p:blipFill>
        <p:spPr>
          <a:xfrm>
            <a:off x="914400" y="228600"/>
            <a:ext cx="7239000" cy="6169025"/>
          </a:xfrm>
          <a:noFill/>
          <a:ln cap="flat">
            <a:solidFill>
              <a:schemeClr val="bg2"/>
            </a:solidFill>
          </a:ln>
          <a:effectLst>
            <a:outerShdw dist="71842" dir="2700000" algn="ctr" rotWithShape="0">
              <a:schemeClr val="bg2"/>
            </a:outerShdw>
          </a:effectLst>
        </p:spPr>
      </p:pic>
      <p:sp>
        <p:nvSpPr>
          <p:cNvPr id="3" name="Footer Placeholder 2"/>
          <p:cNvSpPr>
            <a:spLocks noGrp="1"/>
          </p:cNvSpPr>
          <p:nvPr>
            <p:ph type="ftr" sz="quarter" idx="10"/>
          </p:nvPr>
        </p:nvSpPr>
        <p:spPr/>
        <p:txBody>
          <a:bodyPr/>
          <a:lstStyle/>
          <a:p>
            <a:r>
              <a:rPr lang="en-US"/>
              <a:t>Copyright © 2010 Pearson Education, Inc. All rights reserved.</a:t>
            </a:r>
          </a:p>
        </p:txBody>
      </p:sp>
      <p:sp>
        <p:nvSpPr>
          <p:cNvPr id="4" name="Slide Number Placeholder 3"/>
          <p:cNvSpPr>
            <a:spLocks noGrp="1"/>
          </p:cNvSpPr>
          <p:nvPr>
            <p:ph type="sldNum" sz="quarter" idx="11"/>
          </p:nvPr>
        </p:nvSpPr>
        <p:spPr/>
        <p:txBody>
          <a:bodyPr/>
          <a:lstStyle/>
          <a:p>
            <a:fld id="{564A2645-BB26-4887-915B-2E47F50BD8D0}" type="slidenum">
              <a:rPr lang="en-US"/>
              <a:pPr/>
              <a:t>71</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7619"/>
                                        </p:tgtEl>
                                        <p:attrNameLst>
                                          <p:attrName>style.visibility</p:attrName>
                                        </p:attrNameLst>
                                      </p:cBhvr>
                                      <p:to>
                                        <p:strVal val="visible"/>
                                      </p:to>
                                    </p:set>
                                    <p:animEffect transition="in" filter="fade">
                                      <p:cBhvr>
                                        <p:cTn id="7" dur="2000"/>
                                        <p:tgtEl>
                                          <p:spTgt spid="367619"/>
                                        </p:tgtEl>
                                      </p:cBhvr>
                                    </p:animEffect>
                                    <p:anim calcmode="lin" valueType="num">
                                      <p:cBhvr>
                                        <p:cTn id="8" dur="2000" fill="hold"/>
                                        <p:tgtEl>
                                          <p:spTgt spid="367619"/>
                                        </p:tgtEl>
                                        <p:attrNameLst>
                                          <p:attrName>ppt_x</p:attrName>
                                        </p:attrNameLst>
                                      </p:cBhvr>
                                      <p:tavLst>
                                        <p:tav tm="0">
                                          <p:val>
                                            <p:strVal val="#ppt_x"/>
                                          </p:val>
                                        </p:tav>
                                        <p:tav tm="100000">
                                          <p:val>
                                            <p:strVal val="#ppt_x"/>
                                          </p:val>
                                        </p:tav>
                                      </p:tavLst>
                                    </p:anim>
                                    <p:anim calcmode="lin" valueType="num">
                                      <p:cBhvr>
                                        <p:cTn id="9" dur="2000" fill="hold"/>
                                        <p:tgtEl>
                                          <p:spTgt spid="3676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Copyright © 2010 Pearson Education, Inc. All rights reserved.</a:t>
            </a:r>
          </a:p>
        </p:txBody>
      </p:sp>
      <p:sp>
        <p:nvSpPr>
          <p:cNvPr id="4" name="Slide Number Placeholder 3"/>
          <p:cNvSpPr>
            <a:spLocks noGrp="1"/>
          </p:cNvSpPr>
          <p:nvPr>
            <p:ph type="sldNum" sz="quarter" idx="11"/>
          </p:nvPr>
        </p:nvSpPr>
        <p:spPr/>
        <p:txBody>
          <a:bodyPr/>
          <a:lstStyle/>
          <a:p>
            <a:fld id="{042CFA60-A98B-406B-B1D2-24FB21B810FE}" type="slidenum">
              <a:rPr lang="en-US"/>
              <a:pPr/>
              <a:t>72</a:t>
            </a:fld>
            <a:endParaRPr lang="en-US"/>
          </a:p>
        </p:txBody>
      </p:sp>
      <p:pic>
        <p:nvPicPr>
          <p:cNvPr id="369675" name="Picture 11" descr="Figure 8"/>
          <p:cNvPicPr>
            <a:picLocks noChangeAspect="1" noChangeArrowheads="1"/>
          </p:cNvPicPr>
          <p:nvPr/>
        </p:nvPicPr>
        <p:blipFill>
          <a:blip r:embed="rId3" cstate="print"/>
          <a:srcRect/>
          <a:stretch>
            <a:fillRect/>
          </a:stretch>
        </p:blipFill>
        <p:spPr bwMode="auto">
          <a:xfrm>
            <a:off x="3675063" y="152400"/>
            <a:ext cx="1792287" cy="6324600"/>
          </a:xfrm>
          <a:prstGeom prst="rect">
            <a:avLst/>
          </a:prstGeom>
          <a:noFill/>
          <a:ln w="9525">
            <a:solidFill>
              <a:schemeClr val="bg2"/>
            </a:solidFill>
            <a:miter lim="800000"/>
            <a:headEnd/>
            <a:tailEnd/>
          </a:ln>
          <a:effectLst>
            <a:outerShdw dist="107763" dir="2700000" algn="ctr" rotWithShape="0">
              <a:schemeClr val="bg2"/>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9675"/>
                                        </p:tgtEl>
                                        <p:attrNameLst>
                                          <p:attrName>style.visibility</p:attrName>
                                        </p:attrNameLst>
                                      </p:cBhvr>
                                      <p:to>
                                        <p:strVal val="visible"/>
                                      </p:to>
                                    </p:set>
                                    <p:animEffect transition="in" filter="wipe(down)">
                                      <p:cBhvr>
                                        <p:cTn id="7" dur="3000"/>
                                        <p:tgtEl>
                                          <p:spTgt spid="369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5811" name="Rectangle 3"/>
          <p:cNvSpPr>
            <a:spLocks noGrp="1" noChangeArrowheads="1"/>
          </p:cNvSpPr>
          <p:nvPr>
            <p:ph type="body" sz="half" idx="1"/>
          </p:nvPr>
        </p:nvSpPr>
        <p:spPr>
          <a:xfrm>
            <a:off x="1143000" y="1905000"/>
            <a:ext cx="8839200" cy="4572000"/>
          </a:xfrm>
          <a:noFill/>
          <a:ln/>
          <a:effectLst/>
        </p:spPr>
        <p:txBody>
          <a:bodyPr/>
          <a:lstStyle/>
          <a:p>
            <a:pPr>
              <a:lnSpc>
                <a:spcPct val="80000"/>
              </a:lnSpc>
              <a:buClr>
                <a:srgbClr val="B2B2B2"/>
              </a:buClr>
            </a:pPr>
            <a:r>
              <a:rPr lang="en-US">
                <a:solidFill>
                  <a:srgbClr val="B2B2B2"/>
                </a:solidFill>
              </a:rPr>
              <a:t>Legal Change</a:t>
            </a:r>
          </a:p>
          <a:p>
            <a:pPr lvl="1">
              <a:lnSpc>
                <a:spcPct val="80000"/>
              </a:lnSpc>
              <a:buClr>
                <a:srgbClr val="B2B2B2"/>
              </a:buClr>
            </a:pPr>
            <a:r>
              <a:rPr lang="en-US">
                <a:solidFill>
                  <a:srgbClr val="B2B2B2"/>
                </a:solidFill>
              </a:rPr>
              <a:t>Hate Crimes</a:t>
            </a:r>
          </a:p>
          <a:p>
            <a:pPr>
              <a:lnSpc>
                <a:spcPct val="80000"/>
              </a:lnSpc>
              <a:buClr>
                <a:srgbClr val="B2B2B2"/>
              </a:buClr>
            </a:pPr>
            <a:r>
              <a:rPr lang="en-US">
                <a:solidFill>
                  <a:srgbClr val="B2B2B2"/>
                </a:solidFill>
              </a:rPr>
              <a:t>Trouble with Statistics</a:t>
            </a:r>
          </a:p>
        </p:txBody>
      </p:sp>
      <p:sp>
        <p:nvSpPr>
          <p:cNvPr id="6" name="Footer Placeholder 4"/>
          <p:cNvSpPr>
            <a:spLocks noGrp="1"/>
          </p:cNvSpPr>
          <p:nvPr>
            <p:ph type="ftr" sz="quarter" idx="10"/>
          </p:nvPr>
        </p:nvSpPr>
        <p:spPr/>
        <p:txBody>
          <a:bodyPr/>
          <a:lstStyle/>
          <a:p>
            <a:r>
              <a:rPr lang="en-US"/>
              <a:t>Copyright © 2010 Pearson Education, Inc. All rights reserved.</a:t>
            </a:r>
          </a:p>
        </p:txBody>
      </p:sp>
      <p:sp>
        <p:nvSpPr>
          <p:cNvPr id="7" name="Slide Number Placeholder 5"/>
          <p:cNvSpPr>
            <a:spLocks noGrp="1"/>
          </p:cNvSpPr>
          <p:nvPr>
            <p:ph type="sldNum" sz="quarter" idx="11"/>
          </p:nvPr>
        </p:nvSpPr>
        <p:spPr/>
        <p:txBody>
          <a:bodyPr/>
          <a:lstStyle/>
          <a:p>
            <a:fld id="{445650DB-BADA-4CC9-BB62-3E4CA5B49E2F}" type="slidenum">
              <a:rPr lang="en-US"/>
              <a:pPr/>
              <a:t>73</a:t>
            </a:fld>
            <a:endParaRPr lang="en-US"/>
          </a:p>
        </p:txBody>
      </p:sp>
      <p:sp>
        <p:nvSpPr>
          <p:cNvPr id="375810" name="Rectangle 2"/>
          <p:cNvSpPr>
            <a:spLocks noChangeArrowheads="1"/>
          </p:cNvSpPr>
          <p:nvPr/>
        </p:nvSpPr>
        <p:spPr bwMode="auto">
          <a:xfrm>
            <a:off x="1066800" y="1905000"/>
            <a:ext cx="8077200" cy="4572000"/>
          </a:xfrm>
          <a:prstGeom prst="rect">
            <a:avLst/>
          </a:prstGeom>
          <a:noFill/>
          <a:ln w="9525" algn="ctr">
            <a:noFill/>
            <a:miter lim="800000"/>
            <a:headEnd/>
            <a:tailEnd/>
          </a:ln>
          <a:effectLst>
            <a:outerShdw dist="35921" dir="2700000" algn="ctr" rotWithShape="0">
              <a:srgbClr val="111111"/>
            </a:outerShdw>
          </a:effectLst>
        </p:spPr>
        <p:txBody>
          <a:bodyPr/>
          <a:lstStyle/>
          <a:p>
            <a:pPr marL="568325" indent="-568325">
              <a:lnSpc>
                <a:spcPct val="80000"/>
              </a:lnSpc>
              <a:buClr>
                <a:srgbClr val="FF0000"/>
              </a:buClr>
              <a:buSzPct val="85000"/>
            </a:pPr>
            <a:endParaRPr lang="en-US" sz="3600">
              <a:solidFill>
                <a:srgbClr val="FF0000"/>
              </a:solidFill>
              <a:latin typeface="Arial Black" pitchFamily="34" charset="0"/>
            </a:endParaRPr>
          </a:p>
          <a:p>
            <a:pPr marL="1196975" lvl="1" indent="-514350">
              <a:lnSpc>
                <a:spcPct val="80000"/>
              </a:lnSpc>
              <a:buClr>
                <a:srgbClr val="FF0000"/>
              </a:buClr>
              <a:buSzPct val="85000"/>
            </a:pPr>
            <a:endParaRPr lang="en-US" sz="3600">
              <a:solidFill>
                <a:srgbClr val="FF0000"/>
              </a:solidFill>
              <a:latin typeface="Arial Black" pitchFamily="34" charset="0"/>
            </a:endParaRPr>
          </a:p>
          <a:p>
            <a:pPr marL="1196975" lvl="1" indent="-514350">
              <a:lnSpc>
                <a:spcPct val="80000"/>
              </a:lnSpc>
              <a:buClr>
                <a:srgbClr val="FF0000"/>
              </a:buClr>
              <a:buSzPct val="85000"/>
            </a:pPr>
            <a:endParaRPr lang="en-US" sz="3600">
              <a:solidFill>
                <a:srgbClr val="FF0000"/>
              </a:solidFill>
              <a:latin typeface="Arial Black" pitchFamily="34" charset="0"/>
            </a:endParaRPr>
          </a:p>
          <a:p>
            <a:pPr marL="568325" indent="-568325">
              <a:lnSpc>
                <a:spcPct val="80000"/>
              </a:lnSpc>
              <a:buClr>
                <a:srgbClr val="FF0000"/>
              </a:buClr>
              <a:buSzPct val="85000"/>
            </a:pPr>
            <a:r>
              <a:rPr lang="en-US" sz="3600">
                <a:solidFill>
                  <a:srgbClr val="FF0000"/>
                </a:solidFill>
                <a:latin typeface="Arial Black" pitchFamily="34" charset="0"/>
              </a:rPr>
              <a:t>Medicalization of Deviance</a:t>
            </a:r>
          </a:p>
          <a:p>
            <a:pPr marL="1196975" lvl="1" indent="-514350">
              <a:lnSpc>
                <a:spcPct val="80000"/>
              </a:lnSpc>
              <a:buClr>
                <a:srgbClr val="FF0000"/>
              </a:buClr>
              <a:buSzPct val="85000"/>
            </a:pPr>
            <a:r>
              <a:rPr lang="en-US">
                <a:solidFill>
                  <a:srgbClr val="FF0000"/>
                </a:solidFill>
                <a:latin typeface="Arial Black" pitchFamily="34" charset="0"/>
              </a:rPr>
              <a:t>Neither Mental nor Illness?</a:t>
            </a:r>
          </a:p>
          <a:p>
            <a:pPr marL="1196975" lvl="1" indent="-514350">
              <a:lnSpc>
                <a:spcPct val="80000"/>
              </a:lnSpc>
              <a:buClr>
                <a:srgbClr val="FF0000"/>
              </a:buClr>
              <a:buSzPct val="85000"/>
            </a:pPr>
            <a:r>
              <a:rPr lang="en-US">
                <a:solidFill>
                  <a:srgbClr val="FF0000"/>
                </a:solidFill>
                <a:latin typeface="Arial Black" pitchFamily="34" charset="0"/>
              </a:rPr>
              <a:t>Homeless Mentally Ill</a:t>
            </a:r>
          </a:p>
        </p:txBody>
      </p:sp>
      <p:sp>
        <p:nvSpPr>
          <p:cNvPr id="375812" name="Text Box 4"/>
          <p:cNvSpPr txBox="1">
            <a:spLocks noChangeArrowheads="1"/>
          </p:cNvSpPr>
          <p:nvPr/>
        </p:nvSpPr>
        <p:spPr bwMode="auto">
          <a:xfrm>
            <a:off x="1143000" y="0"/>
            <a:ext cx="76962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Reaction to Deviance</a:t>
            </a:r>
          </a:p>
        </p:txBody>
      </p:sp>
      <p:sp>
        <p:nvSpPr>
          <p:cNvPr id="375813" name="Rectangle 5"/>
          <p:cNvSpPr>
            <a:spLocks noChangeArrowheads="1"/>
          </p:cNvSpPr>
          <p:nvPr/>
        </p:nvSpPr>
        <p:spPr bwMode="auto">
          <a:xfrm>
            <a:off x="1066800" y="1905000"/>
            <a:ext cx="8077200" cy="4572000"/>
          </a:xfrm>
          <a:prstGeom prst="rect">
            <a:avLst/>
          </a:prstGeom>
          <a:noFill/>
          <a:ln w="9525" algn="ctr">
            <a:noFill/>
            <a:miter lim="800000"/>
            <a:headEnd/>
            <a:tailEnd/>
          </a:ln>
          <a:effectLst>
            <a:outerShdw dist="35921" dir="2700000" algn="ctr" rotWithShape="0">
              <a:srgbClr val="111111"/>
            </a:outerShdw>
          </a:effectLst>
        </p:spPr>
        <p:txBody>
          <a:bodyPr/>
          <a:lstStyle/>
          <a:p>
            <a:pPr marL="568325" indent="-568325">
              <a:lnSpc>
                <a:spcPct val="80000"/>
              </a:lnSpc>
              <a:buClr>
                <a:srgbClr val="FF0000"/>
              </a:buClr>
              <a:buSzPct val="85000"/>
            </a:pPr>
            <a:endParaRPr lang="en-US" sz="3600">
              <a:solidFill>
                <a:srgbClr val="FF0000"/>
              </a:solidFill>
              <a:latin typeface="Arial Black" pitchFamily="34" charset="0"/>
            </a:endParaRPr>
          </a:p>
          <a:p>
            <a:pPr marL="1196975" lvl="1" indent="-514350">
              <a:lnSpc>
                <a:spcPct val="80000"/>
              </a:lnSpc>
              <a:buClr>
                <a:srgbClr val="FF0000"/>
              </a:buClr>
              <a:buSzPct val="85000"/>
            </a:pPr>
            <a:endParaRPr lang="en-US" sz="3600">
              <a:solidFill>
                <a:srgbClr val="FF0000"/>
              </a:solidFill>
              <a:latin typeface="Arial Black" pitchFamily="34" charset="0"/>
            </a:endParaRPr>
          </a:p>
          <a:p>
            <a:pPr marL="1196975" lvl="1" indent="-514350">
              <a:lnSpc>
                <a:spcPct val="80000"/>
              </a:lnSpc>
              <a:buClr>
                <a:srgbClr val="FF0000"/>
              </a:buClr>
              <a:buSzPct val="85000"/>
            </a:pPr>
            <a:endParaRPr lang="en-US" sz="3600">
              <a:solidFill>
                <a:srgbClr val="FF0000"/>
              </a:solidFill>
              <a:latin typeface="Arial Black" pitchFamily="34" charset="0"/>
            </a:endParaRPr>
          </a:p>
          <a:p>
            <a:pPr marL="568325" indent="-568325">
              <a:lnSpc>
                <a:spcPct val="80000"/>
              </a:lnSpc>
              <a:buClr>
                <a:srgbClr val="FF0000"/>
              </a:buClr>
              <a:buSzPct val="85000"/>
            </a:pPr>
            <a:endParaRPr lang="en-US" sz="3600">
              <a:solidFill>
                <a:srgbClr val="FF0000"/>
              </a:solidFill>
              <a:latin typeface="Arial Black" pitchFamily="34" charset="0"/>
            </a:endParaRPr>
          </a:p>
          <a:p>
            <a:pPr marL="568325" indent="-568325">
              <a:lnSpc>
                <a:spcPct val="80000"/>
              </a:lnSpc>
              <a:buClr>
                <a:srgbClr val="FF0000"/>
              </a:buClr>
              <a:buSzPct val="85000"/>
            </a:pPr>
            <a:endParaRPr lang="en-US" sz="3600">
              <a:solidFill>
                <a:srgbClr val="FF0000"/>
              </a:solidFill>
              <a:latin typeface="Arial Black" pitchFamily="34" charset="0"/>
            </a:endParaRPr>
          </a:p>
          <a:p>
            <a:pPr marL="568325" indent="-568325">
              <a:lnSpc>
                <a:spcPct val="80000"/>
              </a:lnSpc>
              <a:buClr>
                <a:srgbClr val="FF0000"/>
              </a:buClr>
              <a:buSzPct val="85000"/>
            </a:pPr>
            <a:endParaRPr lang="en-US" sz="3600">
              <a:solidFill>
                <a:srgbClr val="FF0000"/>
              </a:solidFill>
              <a:latin typeface="Arial Black" pitchFamily="34" charset="0"/>
            </a:endParaRPr>
          </a:p>
          <a:p>
            <a:pPr marL="568325" indent="-568325">
              <a:lnSpc>
                <a:spcPct val="80000"/>
              </a:lnSpc>
              <a:buClr>
                <a:srgbClr val="FF0000"/>
              </a:buClr>
              <a:buSzPct val="85000"/>
            </a:pPr>
            <a:r>
              <a:rPr lang="en-US" sz="3600">
                <a:solidFill>
                  <a:srgbClr val="FF0000"/>
                </a:solidFill>
                <a:latin typeface="Arial Black" pitchFamily="34" charset="0"/>
              </a:rPr>
              <a:t>Need for More Humane Approach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75810">
                                            <p:txEl>
                                              <p:pRg st="3" end="3"/>
                                            </p:txEl>
                                          </p:spTgt>
                                        </p:tgtEl>
                                        <p:attrNameLst>
                                          <p:attrName>style.visibility</p:attrName>
                                        </p:attrNameLst>
                                      </p:cBhvr>
                                      <p:to>
                                        <p:strVal val="visible"/>
                                      </p:to>
                                    </p:set>
                                    <p:animEffect transition="in" filter="fade">
                                      <p:cBhvr>
                                        <p:cTn id="7" dur="1000"/>
                                        <p:tgtEl>
                                          <p:spTgt spid="375810">
                                            <p:txEl>
                                              <p:pRg st="3" end="3"/>
                                            </p:txEl>
                                          </p:spTgt>
                                        </p:tgtEl>
                                      </p:cBhvr>
                                    </p:animEffect>
                                    <p:anim calcmode="lin" valueType="num">
                                      <p:cBhvr>
                                        <p:cTn id="8" dur="1000" fill="hold"/>
                                        <p:tgtEl>
                                          <p:spTgt spid="375810">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75810">
                                            <p:txEl>
                                              <p:pRg st="3" end="3"/>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75810">
                                            <p:txEl>
                                              <p:pRg st="3" end="3"/>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5810">
                                            <p:txEl>
                                              <p:pRg st="4" end="4"/>
                                            </p:txEl>
                                          </p:spTgt>
                                        </p:tgtEl>
                                        <p:attrNameLst>
                                          <p:attrName>style.visibility</p:attrName>
                                        </p:attrNameLst>
                                      </p:cBhvr>
                                      <p:to>
                                        <p:strVal val="visible"/>
                                      </p:to>
                                    </p:set>
                                    <p:animEffect transition="in" filter="fade">
                                      <p:cBhvr>
                                        <p:cTn id="14" dur="1000"/>
                                        <p:tgtEl>
                                          <p:spTgt spid="375810">
                                            <p:txEl>
                                              <p:pRg st="4" end="4"/>
                                            </p:txEl>
                                          </p:spTgt>
                                        </p:tgtEl>
                                      </p:cBhvr>
                                    </p:animEffect>
                                    <p:anim calcmode="lin" valueType="num">
                                      <p:cBhvr>
                                        <p:cTn id="15" dur="1000" fill="hold"/>
                                        <p:tgtEl>
                                          <p:spTgt spid="375810">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75810">
                                            <p:txEl>
                                              <p:pRg st="4" end="4"/>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75810">
                                            <p:txEl>
                                              <p:pRg st="4" end="4"/>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5810">
                                            <p:txEl>
                                              <p:pRg st="5" end="5"/>
                                            </p:txEl>
                                          </p:spTgt>
                                        </p:tgtEl>
                                        <p:attrNameLst>
                                          <p:attrName>style.visibility</p:attrName>
                                        </p:attrNameLst>
                                      </p:cBhvr>
                                      <p:to>
                                        <p:strVal val="visible"/>
                                      </p:to>
                                    </p:set>
                                    <p:animEffect transition="in" filter="fade">
                                      <p:cBhvr>
                                        <p:cTn id="21" dur="1000"/>
                                        <p:tgtEl>
                                          <p:spTgt spid="375810">
                                            <p:txEl>
                                              <p:pRg st="5" end="5"/>
                                            </p:txEl>
                                          </p:spTgt>
                                        </p:tgtEl>
                                      </p:cBhvr>
                                    </p:animEffect>
                                    <p:anim calcmode="lin" valueType="num">
                                      <p:cBhvr>
                                        <p:cTn id="22" dur="1000" fill="hold"/>
                                        <p:tgtEl>
                                          <p:spTgt spid="375810">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75810">
                                            <p:txEl>
                                              <p:pRg st="5" end="5"/>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75810">
                                            <p:txEl>
                                              <p:pRg st="5" end="5"/>
                                            </p:txEl>
                                          </p:spTgt>
                                        </p:tgtEl>
                                        <p:attrNameLst>
                                          <p:attrName>ppt_c</p:attrName>
                                        </p:attrNameLst>
                                      </p:cBhvr>
                                      <p:to>
                                        <a:srgbClr val="B2B2B2"/>
                                      </p:to>
                                    </p:animClr>
                                  </p:sub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75813">
                                            <p:txEl>
                                              <p:pRg st="6" end="6"/>
                                            </p:txEl>
                                          </p:spTgt>
                                        </p:tgtEl>
                                        <p:attrNameLst>
                                          <p:attrName>style.visibility</p:attrName>
                                        </p:attrNameLst>
                                      </p:cBhvr>
                                      <p:to>
                                        <p:strVal val="visible"/>
                                      </p:to>
                                    </p:set>
                                    <p:animEffect transition="in" filter="fade">
                                      <p:cBhvr>
                                        <p:cTn id="28" dur="1000"/>
                                        <p:tgtEl>
                                          <p:spTgt spid="375813">
                                            <p:txEl>
                                              <p:pRg st="6" end="6"/>
                                            </p:txEl>
                                          </p:spTgt>
                                        </p:tgtEl>
                                      </p:cBhvr>
                                    </p:animEffect>
                                    <p:anim calcmode="lin" valueType="num">
                                      <p:cBhvr>
                                        <p:cTn id="29" dur="1000" fill="hold"/>
                                        <p:tgtEl>
                                          <p:spTgt spid="37581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75813">
                                            <p:txEl>
                                              <p:pRg st="6" end="6"/>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75813">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0" grpId="0" build="p" bldLvl="2" autoUpdateAnimBg="0"/>
      <p:bldP spid="375813" grpId="0" build="p" bldLvl="2"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behavior </a:t>
            </a:r>
            <a:endParaRPr lang="en-US" dirty="0"/>
          </a:p>
        </p:txBody>
      </p:sp>
      <p:sp>
        <p:nvSpPr>
          <p:cNvPr id="3" name="Content Placeholder 2"/>
          <p:cNvSpPr>
            <a:spLocks noGrp="1"/>
          </p:cNvSpPr>
          <p:nvPr>
            <p:ph sz="quarter" idx="1"/>
          </p:nvPr>
        </p:nvSpPr>
        <p:spPr/>
        <p:txBody>
          <a:bodyPr/>
          <a:lstStyle/>
          <a:p>
            <a:r>
              <a:rPr lang="en-US" dirty="0" smtClean="0"/>
              <a:t>Sociologists view collective behavior as the actions of ordinary people who are responding to extraordinary situations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Collective Behavior: Early Explanations </a:t>
            </a:r>
            <a:endParaRPr lang="en-US" dirty="0"/>
          </a:p>
        </p:txBody>
      </p:sp>
      <p:sp>
        <p:nvSpPr>
          <p:cNvPr id="3" name="Content Placeholder 2"/>
          <p:cNvSpPr>
            <a:spLocks noGrp="1"/>
          </p:cNvSpPr>
          <p:nvPr>
            <p:ph sz="quarter" idx="1"/>
          </p:nvPr>
        </p:nvSpPr>
        <p:spPr/>
        <p:txBody>
          <a:bodyPr/>
          <a:lstStyle/>
          <a:p>
            <a:r>
              <a:rPr lang="en-US" dirty="0" smtClean="0"/>
              <a:t>Robert Park and Ernest Burgess first used the term “collective behavior” in </a:t>
            </a:r>
            <a:r>
              <a:rPr lang="en-US" i="1" dirty="0" smtClean="0"/>
              <a:t>‘Introduction to the Science of Sociology’ in </a:t>
            </a:r>
            <a:r>
              <a:rPr lang="en-US" dirty="0" smtClean="0"/>
              <a:t>1921</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5986" name="Rectangle 2"/>
          <p:cNvSpPr>
            <a:spLocks noGrp="1" noChangeArrowheads="1"/>
          </p:cNvSpPr>
          <p:nvPr>
            <p:ph type="body" sz="half" idx="1"/>
          </p:nvPr>
        </p:nvSpPr>
        <p:spPr>
          <a:xfrm>
            <a:off x="838200" y="2057400"/>
            <a:ext cx="7162800" cy="4495800"/>
          </a:xfrm>
          <a:noFill/>
          <a:ln/>
        </p:spPr>
        <p:txBody>
          <a:bodyPr/>
          <a:lstStyle/>
          <a:p>
            <a:r>
              <a:rPr lang="en-US" dirty="0">
                <a:cs typeface="Times New Roman" pitchFamily="18" charset="0"/>
              </a:rPr>
              <a:t>The Transformation of the Individual</a:t>
            </a:r>
          </a:p>
          <a:p>
            <a:r>
              <a:rPr lang="en-US" dirty="0">
                <a:cs typeface="Times New Roman" pitchFamily="18" charset="0"/>
              </a:rPr>
              <a:t>How the Crowd Transforms the Individual</a:t>
            </a:r>
          </a:p>
          <a:p>
            <a:r>
              <a:rPr lang="en-US" dirty="0">
                <a:cs typeface="Times New Roman" pitchFamily="18" charset="0"/>
              </a:rPr>
              <a:t>Robert </a:t>
            </a:r>
            <a:r>
              <a:rPr lang="en-US" dirty="0" err="1" smtClean="0">
                <a:cs typeface="Times New Roman" pitchFamily="18" charset="0"/>
              </a:rPr>
              <a:t>ParkS</a:t>
            </a:r>
            <a:endParaRPr lang="en-US" dirty="0">
              <a:cs typeface="Times New Roman" pitchFamily="18" charset="0"/>
            </a:endParaRPr>
          </a:p>
          <a:p>
            <a:pPr lvl="1"/>
            <a:r>
              <a:rPr lang="en-US" sz="3600" dirty="0">
                <a:cs typeface="Times New Roman" pitchFamily="18" charset="0"/>
              </a:rPr>
              <a:t> Circular Reaction</a:t>
            </a:r>
          </a:p>
        </p:txBody>
      </p:sp>
      <p:sp>
        <p:nvSpPr>
          <p:cNvPr id="425987" name="Text Box 3"/>
          <p:cNvSpPr txBox="1">
            <a:spLocks noChangeArrowheads="1"/>
          </p:cNvSpPr>
          <p:nvPr/>
        </p:nvSpPr>
        <p:spPr bwMode="auto">
          <a:xfrm>
            <a:off x="838200" y="0"/>
            <a:ext cx="72390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Collective Behavior: Early Explanations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5986">
                                            <p:txEl>
                                              <p:pRg st="0" end="0"/>
                                            </p:txEl>
                                          </p:spTgt>
                                        </p:tgtEl>
                                        <p:attrNameLst>
                                          <p:attrName>style.visibility</p:attrName>
                                        </p:attrNameLst>
                                      </p:cBhvr>
                                      <p:to>
                                        <p:strVal val="visible"/>
                                      </p:to>
                                    </p:set>
                                    <p:animEffect transition="in" filter="dissolve">
                                      <p:cBhvr>
                                        <p:cTn id="7" dur="500"/>
                                        <p:tgtEl>
                                          <p:spTgt spid="425986">
                                            <p:txEl>
                                              <p:pRg st="0" end="0"/>
                                            </p:txEl>
                                          </p:spTgt>
                                        </p:tgtEl>
                                      </p:cBhvr>
                                    </p:animEffect>
                                  </p:childTnLst>
                                  <p:subTnLst>
                                    <p:animClr>
                                      <p:cBhvr override="childStyle">
                                        <p:cTn dur="1" fill="hold" display="0" masterRel="nextClick" afterEffect="1"/>
                                        <p:tgtEl>
                                          <p:spTgt spid="425986">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5986">
                                            <p:txEl>
                                              <p:pRg st="1" end="1"/>
                                            </p:txEl>
                                          </p:spTgt>
                                        </p:tgtEl>
                                        <p:attrNameLst>
                                          <p:attrName>style.visibility</p:attrName>
                                        </p:attrNameLst>
                                      </p:cBhvr>
                                      <p:to>
                                        <p:strVal val="visible"/>
                                      </p:to>
                                    </p:set>
                                    <p:animEffect transition="in" filter="dissolve">
                                      <p:cBhvr>
                                        <p:cTn id="12" dur="500"/>
                                        <p:tgtEl>
                                          <p:spTgt spid="425986">
                                            <p:txEl>
                                              <p:pRg st="1" end="1"/>
                                            </p:txEl>
                                          </p:spTgt>
                                        </p:tgtEl>
                                      </p:cBhvr>
                                    </p:animEffect>
                                  </p:childTnLst>
                                  <p:subTnLst>
                                    <p:animClr>
                                      <p:cBhvr override="childStyle">
                                        <p:cTn dur="1" fill="hold" display="0" masterRel="nextClick" afterEffect="1"/>
                                        <p:tgtEl>
                                          <p:spTgt spid="425986">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5986">
                                            <p:txEl>
                                              <p:pRg st="2" end="2"/>
                                            </p:txEl>
                                          </p:spTgt>
                                        </p:tgtEl>
                                        <p:attrNameLst>
                                          <p:attrName>style.visibility</p:attrName>
                                        </p:attrNameLst>
                                      </p:cBhvr>
                                      <p:to>
                                        <p:strVal val="visible"/>
                                      </p:to>
                                    </p:set>
                                    <p:animEffect transition="in" filter="dissolve">
                                      <p:cBhvr>
                                        <p:cTn id="17" dur="500"/>
                                        <p:tgtEl>
                                          <p:spTgt spid="425986">
                                            <p:txEl>
                                              <p:pRg st="2" end="2"/>
                                            </p:txEl>
                                          </p:spTgt>
                                        </p:tgtEl>
                                      </p:cBhvr>
                                    </p:animEffect>
                                  </p:childTnLst>
                                  <p:subTnLst>
                                    <p:animClr>
                                      <p:cBhvr override="childStyle">
                                        <p:cTn dur="1" fill="hold" display="0" masterRel="nextClick" afterEffect="1"/>
                                        <p:tgtEl>
                                          <p:spTgt spid="425986">
                                            <p:txEl>
                                              <p:pRg st="2" end="2"/>
                                            </p:txEl>
                                          </p:spTgt>
                                        </p:tgtEl>
                                        <p:attrNameLst>
                                          <p:attrName>ppt_c</p:attrName>
                                        </p:attrNameLst>
                                      </p:cBhvr>
                                      <p:to>
                                        <a:srgbClr val="B2B2B2"/>
                                      </p:to>
                                    </p:animClr>
                                  </p:subTnLst>
                                </p:cTn>
                              </p:par>
                              <p:par>
                                <p:cTn id="18" presetID="9" presetClass="entr" presetSubtype="0" fill="hold" grpId="0" nodeType="withEffect">
                                  <p:stCondLst>
                                    <p:cond delay="0"/>
                                  </p:stCondLst>
                                  <p:childTnLst>
                                    <p:set>
                                      <p:cBhvr>
                                        <p:cTn id="19" dur="1" fill="hold">
                                          <p:stCondLst>
                                            <p:cond delay="0"/>
                                          </p:stCondLst>
                                        </p:cTn>
                                        <p:tgtEl>
                                          <p:spTgt spid="425986">
                                            <p:txEl>
                                              <p:pRg st="3" end="3"/>
                                            </p:txEl>
                                          </p:spTgt>
                                        </p:tgtEl>
                                        <p:attrNameLst>
                                          <p:attrName>style.visibility</p:attrName>
                                        </p:attrNameLst>
                                      </p:cBhvr>
                                      <p:to>
                                        <p:strVal val="visible"/>
                                      </p:to>
                                    </p:set>
                                    <p:animEffect transition="in" filter="dissolve">
                                      <p:cBhvr>
                                        <p:cTn id="20" dur="500"/>
                                        <p:tgtEl>
                                          <p:spTgt spid="425986">
                                            <p:txEl>
                                              <p:pRg st="3" end="3"/>
                                            </p:txEl>
                                          </p:spTgt>
                                        </p:tgtEl>
                                      </p:cBhvr>
                                    </p:animEffect>
                                  </p:childTnLst>
                                  <p:subTnLst>
                                    <p:animClr>
                                      <p:cBhvr override="childStyle">
                                        <p:cTn dur="1" fill="hold" display="0" masterRel="nextClick" afterEffect="1"/>
                                        <p:tgtEl>
                                          <p:spTgt spid="425986">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6"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body" sz="half" idx="1"/>
          </p:nvPr>
        </p:nvSpPr>
        <p:spPr>
          <a:xfrm>
            <a:off x="1066800" y="2057400"/>
            <a:ext cx="7543800" cy="4495800"/>
          </a:xfrm>
          <a:noFill/>
          <a:ln/>
        </p:spPr>
        <p:txBody>
          <a:bodyPr lIns="92075" tIns="46038" rIns="92075" bIns="46038"/>
          <a:lstStyle/>
          <a:p>
            <a:pPr marL="454025" indent="-454025">
              <a:lnSpc>
                <a:spcPct val="190000"/>
              </a:lnSpc>
              <a:buClr>
                <a:srgbClr val="FFCC00"/>
              </a:buClr>
            </a:pPr>
            <a:r>
              <a:rPr lang="en-US" sz="2800" dirty="0" smtClean="0"/>
              <a:t>Robert Park- U.S. Sociologist</a:t>
            </a:r>
          </a:p>
          <a:p>
            <a:pPr marL="854075" lvl="1" indent="-454025">
              <a:buClr>
                <a:srgbClr val="FFCC00"/>
              </a:buClr>
            </a:pPr>
            <a:r>
              <a:rPr lang="en-US" sz="2400" dirty="0" smtClean="0"/>
              <a:t>Social unrest… is transmitted from one individual to another</a:t>
            </a:r>
            <a:endParaRPr lang="en-US" sz="2400" dirty="0"/>
          </a:p>
          <a:p>
            <a:pPr marL="854075" lvl="1" indent="-285750">
              <a:buClr>
                <a:srgbClr val="FFCC00"/>
              </a:buClr>
            </a:pPr>
            <a:r>
              <a:rPr lang="en-US" sz="2800" dirty="0"/>
              <a:t> </a:t>
            </a:r>
            <a:r>
              <a:rPr lang="en-US" sz="2800" b="1" dirty="0"/>
              <a:t>Circular </a:t>
            </a:r>
            <a:r>
              <a:rPr lang="en-US" sz="2800" b="1" dirty="0" smtClean="0"/>
              <a:t>Reaction- </a:t>
            </a:r>
            <a:r>
              <a:rPr lang="en-US" sz="2800" dirty="0" smtClean="0"/>
              <a:t>refers to this back and forth communication</a:t>
            </a:r>
          </a:p>
          <a:p>
            <a:pPr marL="1254125" lvl="2" indent="-285750">
              <a:buClr>
                <a:srgbClr val="FFCC00"/>
              </a:buClr>
            </a:pPr>
            <a:r>
              <a:rPr lang="en-US" dirty="0" smtClean="0"/>
              <a:t>it creates a collective impulse that dominates all members of a crowd; like </a:t>
            </a:r>
            <a:r>
              <a:rPr lang="en-US" dirty="0" err="1" smtClean="0"/>
              <a:t>LeBon’s</a:t>
            </a:r>
            <a:r>
              <a:rPr lang="en-US" dirty="0" smtClean="0"/>
              <a:t> </a:t>
            </a:r>
            <a:r>
              <a:rPr lang="en-US" dirty="0" err="1" smtClean="0"/>
              <a:t>collectve</a:t>
            </a:r>
            <a:r>
              <a:rPr lang="en-US" dirty="0" smtClean="0"/>
              <a:t> mind </a:t>
            </a:r>
            <a:endParaRPr lang="en-US" sz="2400" dirty="0"/>
          </a:p>
        </p:txBody>
      </p:sp>
      <p:sp>
        <p:nvSpPr>
          <p:cNvPr id="4" name="Footer Placeholder 4"/>
          <p:cNvSpPr>
            <a:spLocks noGrp="1"/>
          </p:cNvSpPr>
          <p:nvPr>
            <p:ph type="ftr" sz="quarter" idx="10"/>
          </p:nvPr>
        </p:nvSpPr>
        <p:spPr/>
        <p:txBody>
          <a:bodyPr/>
          <a:lstStyle/>
          <a:p>
            <a:r>
              <a:rPr lang="en-US"/>
              <a:t>Copyright © Allyn &amp; Bacon 2007</a:t>
            </a:r>
          </a:p>
        </p:txBody>
      </p:sp>
      <p:sp>
        <p:nvSpPr>
          <p:cNvPr id="5" name="Slide Number Placeholder 5"/>
          <p:cNvSpPr>
            <a:spLocks noGrp="1"/>
          </p:cNvSpPr>
          <p:nvPr>
            <p:ph type="sldNum" sz="quarter" idx="11"/>
          </p:nvPr>
        </p:nvSpPr>
        <p:spPr/>
        <p:txBody>
          <a:bodyPr/>
          <a:lstStyle/>
          <a:p>
            <a:fld id="{63427C6C-2D3D-43F7-B1AE-D7DA4C0A5F78}" type="slidenum">
              <a:rPr lang="en-US"/>
              <a:pPr/>
              <a:t>77</a:t>
            </a:fld>
            <a:endParaRPr lang="en-US"/>
          </a:p>
        </p:txBody>
      </p:sp>
      <p:sp>
        <p:nvSpPr>
          <p:cNvPr id="175107" name="Text Box 3"/>
          <p:cNvSpPr txBox="1">
            <a:spLocks noChangeArrowheads="1"/>
          </p:cNvSpPr>
          <p:nvPr/>
        </p:nvSpPr>
        <p:spPr bwMode="auto">
          <a:xfrm>
            <a:off x="1066800" y="609600"/>
            <a:ext cx="7010400" cy="1401763"/>
          </a:xfrm>
          <a:prstGeom prst="rect">
            <a:avLst/>
          </a:prstGeom>
          <a:noFill/>
          <a:ln w="9525">
            <a:noFill/>
            <a:miter lim="800000"/>
            <a:headEnd type="none" w="sm" len="sm"/>
            <a:tailEnd type="none" w="sm" len="sm"/>
          </a:ln>
          <a:effectLst>
            <a:outerShdw dist="35921" dir="2700000" algn="ctr" rotWithShape="0">
              <a:schemeClr val="hlink">
                <a:alpha val="50000"/>
              </a:schemeClr>
            </a:outerShdw>
          </a:effectLst>
        </p:spPr>
        <p:txBody>
          <a:bodyPr lIns="92075" tIns="46038" rIns="92075" bIns="46038" anchor="ctr"/>
          <a:lstStyle/>
          <a:p>
            <a:pPr>
              <a:lnSpc>
                <a:spcPct val="100000"/>
              </a:lnSpc>
              <a:spcBef>
                <a:spcPct val="0"/>
              </a:spcBef>
              <a:buClrTx/>
              <a:buSzTx/>
              <a:buFontTx/>
              <a:buNone/>
            </a:pPr>
            <a:r>
              <a:rPr lang="en-US" sz="4800" dirty="0">
                <a:solidFill>
                  <a:srgbClr val="000066"/>
                </a:solidFill>
                <a:latin typeface="Arial" charset="0"/>
              </a:rPr>
              <a:t>Collective Behavior: Early Explanations</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34" name="Rectangle 2"/>
          <p:cNvSpPr>
            <a:spLocks noGrp="1" noChangeArrowheads="1"/>
          </p:cNvSpPr>
          <p:nvPr>
            <p:ph type="body" sz="half" idx="1"/>
          </p:nvPr>
        </p:nvSpPr>
        <p:spPr>
          <a:xfrm>
            <a:off x="838200" y="2057400"/>
            <a:ext cx="8305800" cy="4572000"/>
          </a:xfrm>
          <a:noFill/>
          <a:ln/>
        </p:spPr>
        <p:txBody>
          <a:bodyPr/>
          <a:lstStyle/>
          <a:p>
            <a:pPr>
              <a:buFont typeface="Wingdings" pitchFamily="2" charset="2"/>
              <a:buNone/>
            </a:pPr>
            <a:r>
              <a:rPr lang="en-US">
                <a:cs typeface="Times New Roman" pitchFamily="18" charset="0"/>
              </a:rPr>
              <a:t>The Acting Crowd - Five Stages</a:t>
            </a:r>
          </a:p>
          <a:p>
            <a:r>
              <a:rPr lang="en-US">
                <a:cs typeface="Times New Roman" pitchFamily="18" charset="0"/>
              </a:rPr>
              <a:t>Tension or Unrest</a:t>
            </a:r>
          </a:p>
          <a:p>
            <a:r>
              <a:rPr lang="en-US">
                <a:cs typeface="Times New Roman" pitchFamily="18" charset="0"/>
              </a:rPr>
              <a:t>Exciting Event</a:t>
            </a:r>
          </a:p>
          <a:p>
            <a:r>
              <a:rPr lang="en-US">
                <a:cs typeface="Times New Roman" pitchFamily="18" charset="0"/>
              </a:rPr>
              <a:t>Milling Behavior</a:t>
            </a:r>
          </a:p>
          <a:p>
            <a:r>
              <a:rPr lang="en-US">
                <a:cs typeface="Times New Roman" pitchFamily="18" charset="0"/>
              </a:rPr>
              <a:t>Common Object</a:t>
            </a:r>
          </a:p>
          <a:p>
            <a:r>
              <a:rPr lang="en-US">
                <a:cs typeface="Times New Roman" pitchFamily="18" charset="0"/>
              </a:rPr>
              <a:t>Common Impulses</a:t>
            </a:r>
          </a:p>
        </p:txBody>
      </p:sp>
      <p:sp>
        <p:nvSpPr>
          <p:cNvPr id="428035" name="Text Box 3"/>
          <p:cNvSpPr txBox="1">
            <a:spLocks noChangeArrowheads="1"/>
          </p:cNvSpPr>
          <p:nvPr/>
        </p:nvSpPr>
        <p:spPr bwMode="auto">
          <a:xfrm>
            <a:off x="838200" y="0"/>
            <a:ext cx="80010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Collective Behavior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8034">
                                            <p:txEl>
                                              <p:pRg st="0" end="0"/>
                                            </p:txEl>
                                          </p:spTgt>
                                        </p:tgtEl>
                                        <p:attrNameLst>
                                          <p:attrName>style.visibility</p:attrName>
                                        </p:attrNameLst>
                                      </p:cBhvr>
                                      <p:to>
                                        <p:strVal val="visible"/>
                                      </p:to>
                                    </p:set>
                                    <p:animEffect transition="in" filter="dissolve">
                                      <p:cBhvr>
                                        <p:cTn id="7" dur="500"/>
                                        <p:tgtEl>
                                          <p:spTgt spid="428034">
                                            <p:txEl>
                                              <p:pRg st="0" end="0"/>
                                            </p:txEl>
                                          </p:spTgt>
                                        </p:tgtEl>
                                      </p:cBhvr>
                                    </p:animEffect>
                                  </p:childTnLst>
                                  <p:subTnLst>
                                    <p:animClr>
                                      <p:cBhvr override="childStyle">
                                        <p:cTn dur="1" fill="hold" display="0" masterRel="nextClick" afterEffect="1"/>
                                        <p:tgtEl>
                                          <p:spTgt spid="428034">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8034">
                                            <p:txEl>
                                              <p:pRg st="1" end="1"/>
                                            </p:txEl>
                                          </p:spTgt>
                                        </p:tgtEl>
                                        <p:attrNameLst>
                                          <p:attrName>style.visibility</p:attrName>
                                        </p:attrNameLst>
                                      </p:cBhvr>
                                      <p:to>
                                        <p:strVal val="visible"/>
                                      </p:to>
                                    </p:set>
                                    <p:animEffect transition="in" filter="dissolve">
                                      <p:cBhvr>
                                        <p:cTn id="12" dur="500"/>
                                        <p:tgtEl>
                                          <p:spTgt spid="428034">
                                            <p:txEl>
                                              <p:pRg st="1" end="1"/>
                                            </p:txEl>
                                          </p:spTgt>
                                        </p:tgtEl>
                                      </p:cBhvr>
                                    </p:animEffect>
                                  </p:childTnLst>
                                  <p:subTnLst>
                                    <p:animClr>
                                      <p:cBhvr override="childStyle">
                                        <p:cTn dur="1" fill="hold" display="0" masterRel="nextClick" afterEffect="1"/>
                                        <p:tgtEl>
                                          <p:spTgt spid="428034">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8034">
                                            <p:txEl>
                                              <p:pRg st="2" end="2"/>
                                            </p:txEl>
                                          </p:spTgt>
                                        </p:tgtEl>
                                        <p:attrNameLst>
                                          <p:attrName>style.visibility</p:attrName>
                                        </p:attrNameLst>
                                      </p:cBhvr>
                                      <p:to>
                                        <p:strVal val="visible"/>
                                      </p:to>
                                    </p:set>
                                    <p:animEffect transition="in" filter="dissolve">
                                      <p:cBhvr>
                                        <p:cTn id="17" dur="500"/>
                                        <p:tgtEl>
                                          <p:spTgt spid="428034">
                                            <p:txEl>
                                              <p:pRg st="2" end="2"/>
                                            </p:txEl>
                                          </p:spTgt>
                                        </p:tgtEl>
                                      </p:cBhvr>
                                    </p:animEffect>
                                  </p:childTnLst>
                                  <p:subTnLst>
                                    <p:animClr>
                                      <p:cBhvr override="childStyle">
                                        <p:cTn dur="1" fill="hold" display="0" masterRel="nextClick" afterEffect="1"/>
                                        <p:tgtEl>
                                          <p:spTgt spid="428034">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8034">
                                            <p:txEl>
                                              <p:pRg st="3" end="3"/>
                                            </p:txEl>
                                          </p:spTgt>
                                        </p:tgtEl>
                                        <p:attrNameLst>
                                          <p:attrName>style.visibility</p:attrName>
                                        </p:attrNameLst>
                                      </p:cBhvr>
                                      <p:to>
                                        <p:strVal val="visible"/>
                                      </p:to>
                                    </p:set>
                                    <p:animEffect transition="in" filter="dissolve">
                                      <p:cBhvr>
                                        <p:cTn id="22" dur="500"/>
                                        <p:tgtEl>
                                          <p:spTgt spid="428034">
                                            <p:txEl>
                                              <p:pRg st="3" end="3"/>
                                            </p:txEl>
                                          </p:spTgt>
                                        </p:tgtEl>
                                      </p:cBhvr>
                                    </p:animEffect>
                                  </p:childTnLst>
                                  <p:subTnLst>
                                    <p:animClr>
                                      <p:cBhvr override="childStyle">
                                        <p:cTn dur="1" fill="hold" display="0" masterRel="nextClick" afterEffect="1"/>
                                        <p:tgtEl>
                                          <p:spTgt spid="428034">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8034">
                                            <p:txEl>
                                              <p:pRg st="4" end="4"/>
                                            </p:txEl>
                                          </p:spTgt>
                                        </p:tgtEl>
                                        <p:attrNameLst>
                                          <p:attrName>style.visibility</p:attrName>
                                        </p:attrNameLst>
                                      </p:cBhvr>
                                      <p:to>
                                        <p:strVal val="visible"/>
                                      </p:to>
                                    </p:set>
                                    <p:animEffect transition="in" filter="dissolve">
                                      <p:cBhvr>
                                        <p:cTn id="27" dur="500"/>
                                        <p:tgtEl>
                                          <p:spTgt spid="428034">
                                            <p:txEl>
                                              <p:pRg st="4" end="4"/>
                                            </p:txEl>
                                          </p:spTgt>
                                        </p:tgtEl>
                                      </p:cBhvr>
                                    </p:animEffect>
                                  </p:childTnLst>
                                  <p:subTnLst>
                                    <p:animClr>
                                      <p:cBhvr override="childStyle">
                                        <p:cTn dur="1" fill="hold" display="0" masterRel="nextClick" afterEffect="1"/>
                                        <p:tgtEl>
                                          <p:spTgt spid="428034">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28034">
                                            <p:txEl>
                                              <p:pRg st="5" end="5"/>
                                            </p:txEl>
                                          </p:spTgt>
                                        </p:tgtEl>
                                        <p:attrNameLst>
                                          <p:attrName>style.visibility</p:attrName>
                                        </p:attrNameLst>
                                      </p:cBhvr>
                                      <p:to>
                                        <p:strVal val="visible"/>
                                      </p:to>
                                    </p:set>
                                    <p:animEffect transition="in" filter="dissolve">
                                      <p:cBhvr>
                                        <p:cTn id="32" dur="500"/>
                                        <p:tgtEl>
                                          <p:spTgt spid="428034">
                                            <p:txEl>
                                              <p:pRg st="5" end="5"/>
                                            </p:txEl>
                                          </p:spTgt>
                                        </p:tgtEl>
                                      </p:cBhvr>
                                    </p:animEffect>
                                  </p:childTnLst>
                                  <p:subTnLst>
                                    <p:animClr>
                                      <p:cBhvr override="childStyle">
                                        <p:cTn dur="1" fill="hold" display="0" masterRel="nextClick" afterEffect="1"/>
                                        <p:tgtEl>
                                          <p:spTgt spid="428034">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4" grpId="0" build="p" bldLvl="2"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Herbert </a:t>
            </a:r>
            <a:r>
              <a:rPr lang="en-US" dirty="0" err="1" smtClean="0"/>
              <a:t>Blumer</a:t>
            </a:r>
            <a:r>
              <a:rPr lang="en-US" dirty="0" smtClean="0"/>
              <a:t>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most advanced version of contagion theory </a:t>
            </a:r>
          </a:p>
          <a:p>
            <a:pPr lvl="1"/>
            <a:r>
              <a:rPr lang="en-US" dirty="0" smtClean="0"/>
              <a:t>Five stage process </a:t>
            </a:r>
          </a:p>
          <a:p>
            <a:pPr lvl="1">
              <a:buNone/>
            </a:pPr>
            <a:endParaRPr lang="en-US" dirty="0" smtClean="0"/>
          </a:p>
          <a:p>
            <a:pPr marL="731520" lvl="1" indent="-457200">
              <a:buFont typeface="+mj-lt"/>
              <a:buAutoNum type="arabicPeriod"/>
            </a:pPr>
            <a:r>
              <a:rPr lang="en-US" dirty="0" smtClean="0"/>
              <a:t>Confusing situation- social unrest, people are disturbed about some condition of society, people become apprehensive which makes them vulnerable to rumors and suggestions </a:t>
            </a:r>
          </a:p>
          <a:p>
            <a:pPr marL="731520" lvl="1" indent="-457200">
              <a:buFont typeface="+mj-lt"/>
              <a:buAutoNum type="arabicPeriod"/>
            </a:pPr>
            <a:endParaRPr lang="en-US" dirty="0" smtClean="0"/>
          </a:p>
          <a:p>
            <a:pPr marL="731520" lvl="1" indent="-457200">
              <a:buFont typeface="+mj-lt"/>
              <a:buAutoNum type="arabicPeriod"/>
            </a:pPr>
            <a:r>
              <a:rPr lang="en-US" dirty="0" smtClean="0"/>
              <a:t>Exciting event- this causes tension among the crowd and people become extremely sensitive and responsive to each other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26" name="Rectangle 2"/>
          <p:cNvSpPr>
            <a:spLocks noGrp="1" noChangeArrowheads="1"/>
          </p:cNvSpPr>
          <p:nvPr>
            <p:ph type="body" sz="half" idx="1"/>
          </p:nvPr>
        </p:nvSpPr>
        <p:spPr>
          <a:xfrm>
            <a:off x="1143000" y="1905000"/>
            <a:ext cx="7696200" cy="4495800"/>
          </a:xfrm>
          <a:noFill/>
          <a:ln/>
        </p:spPr>
        <p:txBody>
          <a:bodyPr/>
          <a:lstStyle/>
          <a:p>
            <a:pPr>
              <a:lnSpc>
                <a:spcPct val="160000"/>
              </a:lnSpc>
              <a:buFont typeface="Wingdings" pitchFamily="2" charset="2"/>
              <a:buNone/>
            </a:pPr>
            <a:r>
              <a:rPr lang="en-US"/>
              <a:t>Sociobiology</a:t>
            </a:r>
          </a:p>
          <a:p>
            <a:pPr>
              <a:lnSpc>
                <a:spcPct val="160000"/>
              </a:lnSpc>
            </a:pPr>
            <a:r>
              <a:rPr lang="en-US"/>
              <a:t>Look for Answers Inside Individuals</a:t>
            </a:r>
          </a:p>
          <a:p>
            <a:pPr>
              <a:lnSpc>
                <a:spcPct val="160000"/>
              </a:lnSpc>
            </a:pPr>
            <a:r>
              <a:rPr lang="en-US"/>
              <a:t>Genetic Predispositions</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9C34C9E4-CBA9-42F7-8695-8D2A1AAC12E1}" type="slidenum">
              <a:rPr lang="en-US"/>
              <a:pPr/>
              <a:t>8</a:t>
            </a:fld>
            <a:endParaRPr lang="en-US"/>
          </a:p>
        </p:txBody>
      </p:sp>
      <p:sp>
        <p:nvSpPr>
          <p:cNvPr id="308227" name="Text Box 3"/>
          <p:cNvSpPr txBox="1">
            <a:spLocks noChangeArrowheads="1"/>
          </p:cNvSpPr>
          <p:nvPr/>
        </p:nvSpPr>
        <p:spPr bwMode="auto">
          <a:xfrm>
            <a:off x="1143000" y="0"/>
            <a:ext cx="76962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Explanations of Deviance</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8226">
                                            <p:txEl>
                                              <p:pRg st="0" end="0"/>
                                            </p:txEl>
                                          </p:spTgt>
                                        </p:tgtEl>
                                        <p:attrNameLst>
                                          <p:attrName>style.visibility</p:attrName>
                                        </p:attrNameLst>
                                      </p:cBhvr>
                                      <p:to>
                                        <p:strVal val="visible"/>
                                      </p:to>
                                    </p:set>
                                    <p:animEffect transition="in" filter="fade">
                                      <p:cBhvr>
                                        <p:cTn id="7" dur="1000"/>
                                        <p:tgtEl>
                                          <p:spTgt spid="308226">
                                            <p:txEl>
                                              <p:pRg st="0" end="0"/>
                                            </p:txEl>
                                          </p:spTgt>
                                        </p:tgtEl>
                                      </p:cBhvr>
                                    </p:animEffect>
                                    <p:anim calcmode="lin" valueType="num">
                                      <p:cBhvr>
                                        <p:cTn id="8" dur="1000" fill="hold"/>
                                        <p:tgtEl>
                                          <p:spTgt spid="3082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8226">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08226">
                                            <p:txEl>
                                              <p:pRg st="0" end="0"/>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08226">
                                            <p:txEl>
                                              <p:pRg st="1" end="1"/>
                                            </p:txEl>
                                          </p:spTgt>
                                        </p:tgtEl>
                                        <p:attrNameLst>
                                          <p:attrName>style.visibility</p:attrName>
                                        </p:attrNameLst>
                                      </p:cBhvr>
                                      <p:to>
                                        <p:strVal val="visible"/>
                                      </p:to>
                                    </p:set>
                                    <p:animEffect transition="in" filter="fade">
                                      <p:cBhvr>
                                        <p:cTn id="14" dur="1000"/>
                                        <p:tgtEl>
                                          <p:spTgt spid="308226">
                                            <p:txEl>
                                              <p:pRg st="1" end="1"/>
                                            </p:txEl>
                                          </p:spTgt>
                                        </p:tgtEl>
                                      </p:cBhvr>
                                    </p:animEffect>
                                    <p:anim calcmode="lin" valueType="num">
                                      <p:cBhvr>
                                        <p:cTn id="15" dur="1000" fill="hold"/>
                                        <p:tgtEl>
                                          <p:spTgt spid="3082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8226">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08226">
                                            <p:txEl>
                                              <p:pRg st="1" end="1"/>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08226">
                                            <p:txEl>
                                              <p:pRg st="2" end="2"/>
                                            </p:txEl>
                                          </p:spTgt>
                                        </p:tgtEl>
                                        <p:attrNameLst>
                                          <p:attrName>style.visibility</p:attrName>
                                        </p:attrNameLst>
                                      </p:cBhvr>
                                      <p:to>
                                        <p:strVal val="visible"/>
                                      </p:to>
                                    </p:set>
                                    <p:animEffect transition="in" filter="fade">
                                      <p:cBhvr>
                                        <p:cTn id="21" dur="1000"/>
                                        <p:tgtEl>
                                          <p:spTgt spid="308226">
                                            <p:txEl>
                                              <p:pRg st="2" end="2"/>
                                            </p:txEl>
                                          </p:spTgt>
                                        </p:tgtEl>
                                      </p:cBhvr>
                                    </p:animEffect>
                                    <p:anim calcmode="lin" valueType="num">
                                      <p:cBhvr>
                                        <p:cTn id="22" dur="1000" fill="hold"/>
                                        <p:tgtEl>
                                          <p:spTgt spid="3082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8226">
                                            <p:txEl>
                                              <p:pRg st="2" end="2"/>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08226">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6" grpId="0" build="p" bldLvl="2"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Herbert </a:t>
            </a:r>
            <a:r>
              <a:rPr lang="en-US" dirty="0" err="1" smtClean="0"/>
              <a:t>Blumer</a:t>
            </a:r>
            <a:r>
              <a:rPr lang="en-US" dirty="0" smtClean="0"/>
              <a:t> </a:t>
            </a:r>
            <a:endParaRPr lang="en-US" dirty="0"/>
          </a:p>
        </p:txBody>
      </p:sp>
      <p:sp>
        <p:nvSpPr>
          <p:cNvPr id="3" name="Content Placeholder 2"/>
          <p:cNvSpPr>
            <a:spLocks noGrp="1"/>
          </p:cNvSpPr>
          <p:nvPr>
            <p:ph sz="quarter" idx="1"/>
          </p:nvPr>
        </p:nvSpPr>
        <p:spPr/>
        <p:txBody>
          <a:bodyPr>
            <a:normAutofit fontScale="85000" lnSpcReduction="20000"/>
          </a:bodyPr>
          <a:lstStyle/>
          <a:p>
            <a:pPr marL="514350" indent="-514350">
              <a:buAutoNum type="arabicPeriod" startAt="3"/>
            </a:pPr>
            <a:r>
              <a:rPr lang="en-US" dirty="0" smtClean="0"/>
              <a:t>Milling- people are walking around, talking about the exciting event. </a:t>
            </a:r>
          </a:p>
          <a:p>
            <a:pPr marL="514350" indent="-514350">
              <a:buNone/>
            </a:pPr>
            <a:endParaRPr lang="en-US" dirty="0" smtClean="0"/>
          </a:p>
          <a:p>
            <a:pPr marL="514350" indent="-514350">
              <a:buAutoNum type="arabicPeriod" startAt="3"/>
            </a:pPr>
            <a:r>
              <a:rPr lang="en-US" dirty="0" smtClean="0"/>
              <a:t>A common object of attention- people’s attention becomes riveted on some aspect of the event</a:t>
            </a:r>
          </a:p>
          <a:p>
            <a:pPr marL="788670" lvl="1" indent="-514350"/>
            <a:r>
              <a:rPr lang="en-US" dirty="0" smtClean="0"/>
              <a:t>They get caught up in the collective excitement </a:t>
            </a:r>
          </a:p>
          <a:p>
            <a:pPr marL="788670" lvl="1" indent="-514350">
              <a:buNone/>
            </a:pPr>
            <a:endParaRPr lang="en-US" dirty="0" smtClean="0"/>
          </a:p>
          <a:p>
            <a:pPr marL="514350" indent="-514350">
              <a:buAutoNum type="arabicPeriod" startAt="5"/>
            </a:pPr>
            <a:r>
              <a:rPr lang="en-US" dirty="0" smtClean="0"/>
              <a:t>Common impulses- are stimulated by social contagion, a sense of excitement that is passed from one to another </a:t>
            </a:r>
          </a:p>
          <a:p>
            <a:pPr marL="788670" lvl="1" indent="-514350"/>
            <a:r>
              <a:rPr lang="en-US" dirty="0" smtClean="0"/>
              <a:t>This makes it possible for the acting crowd to unite with purpose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Herbert </a:t>
            </a:r>
            <a:r>
              <a:rPr lang="en-US" dirty="0" err="1" smtClean="0"/>
              <a:t>Blumer</a:t>
            </a:r>
            <a:r>
              <a:rPr lang="en-US" dirty="0" smtClean="0"/>
              <a:t> </a:t>
            </a:r>
            <a:endParaRPr lang="en-US" dirty="0"/>
          </a:p>
        </p:txBody>
      </p:sp>
      <p:sp>
        <p:nvSpPr>
          <p:cNvPr id="3" name="Content Placeholder 2"/>
          <p:cNvSpPr>
            <a:spLocks noGrp="1"/>
          </p:cNvSpPr>
          <p:nvPr>
            <p:ph sz="quarter" idx="1"/>
          </p:nvPr>
        </p:nvSpPr>
        <p:spPr/>
        <p:txBody>
          <a:bodyPr/>
          <a:lstStyle/>
          <a:p>
            <a:r>
              <a:rPr lang="en-US" dirty="0" smtClean="0"/>
              <a:t>Introduced the concept of the Mass</a:t>
            </a:r>
          </a:p>
          <a:p>
            <a:pPr lvl="1"/>
            <a:r>
              <a:rPr lang="en-US" dirty="0" smtClean="0"/>
              <a:t>It is composed of anonymous individuals who do not interact with one another </a:t>
            </a:r>
          </a:p>
          <a:p>
            <a:pPr lvl="1"/>
            <a:endParaRPr lang="en-US" dirty="0" smtClean="0"/>
          </a:p>
          <a:p>
            <a:pPr lvl="1"/>
            <a:r>
              <a:rPr lang="en-US" dirty="0" smtClean="0"/>
              <a:t>They act to an object that has gained their attention </a:t>
            </a:r>
          </a:p>
          <a:p>
            <a:pPr lvl="2"/>
            <a:r>
              <a:rPr lang="en-US" dirty="0" smtClean="0"/>
              <a:t>People who closely follow a murder trial on television </a:t>
            </a:r>
          </a:p>
          <a:p>
            <a:pPr lvl="3"/>
            <a:r>
              <a:rPr lang="en-US" dirty="0" smtClean="0"/>
              <a:t>It is the common focus of attention that makes the group a mass</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Herbert </a:t>
            </a:r>
            <a:r>
              <a:rPr lang="en-US" dirty="0" err="1" smtClean="0"/>
              <a:t>Blumer</a:t>
            </a:r>
            <a:r>
              <a:rPr lang="en-US" dirty="0" smtClean="0"/>
              <a:t> </a:t>
            </a:r>
            <a:endParaRPr lang="en-US" dirty="0"/>
          </a:p>
        </p:txBody>
      </p:sp>
      <p:sp>
        <p:nvSpPr>
          <p:cNvPr id="3" name="Content Placeholder 2"/>
          <p:cNvSpPr>
            <a:spLocks noGrp="1"/>
          </p:cNvSpPr>
          <p:nvPr>
            <p:ph sz="quarter" idx="1"/>
          </p:nvPr>
        </p:nvSpPr>
        <p:spPr/>
        <p:txBody>
          <a:bodyPr/>
          <a:lstStyle/>
          <a:p>
            <a:r>
              <a:rPr lang="en-US" dirty="0" smtClean="0"/>
              <a:t>In crowds, milling and contagion effectively eliminate independent thought among members </a:t>
            </a:r>
          </a:p>
          <a:p>
            <a:pPr lvl="1"/>
            <a:r>
              <a:rPr lang="en-US" dirty="0" smtClean="0"/>
              <a:t>People engage in behaviors they normally would not </a:t>
            </a:r>
          </a:p>
          <a:p>
            <a:pPr lvl="1"/>
            <a:endParaRPr lang="en-US" dirty="0" smtClean="0"/>
          </a:p>
          <a:p>
            <a:r>
              <a:rPr lang="en-US" dirty="0" smtClean="0"/>
              <a:t>In masses, the interpretation of some event produces collective action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contagion theory </a:t>
            </a:r>
            <a:endParaRPr lang="en-US" dirty="0"/>
          </a:p>
        </p:txBody>
      </p:sp>
      <p:sp>
        <p:nvSpPr>
          <p:cNvPr id="3" name="Content Placeholder 2"/>
          <p:cNvSpPr>
            <a:spLocks noGrp="1"/>
          </p:cNvSpPr>
          <p:nvPr>
            <p:ph sz="quarter" idx="1"/>
          </p:nvPr>
        </p:nvSpPr>
        <p:spPr/>
        <p:txBody>
          <a:bodyPr/>
          <a:lstStyle/>
          <a:p>
            <a:r>
              <a:rPr lang="en-US" dirty="0" smtClean="0"/>
              <a:t>Evaluation </a:t>
            </a:r>
          </a:p>
          <a:p>
            <a:pPr lvl="1"/>
            <a:r>
              <a:rPr lang="en-US" dirty="0" smtClean="0"/>
              <a:t>It is no longer used in modern collective behavior research </a:t>
            </a:r>
          </a:p>
          <a:p>
            <a:pPr lvl="1"/>
            <a:endParaRPr lang="en-US" dirty="0" smtClean="0"/>
          </a:p>
          <a:p>
            <a:pPr lvl="1"/>
            <a:r>
              <a:rPr lang="en-US" dirty="0" smtClean="0"/>
              <a:t>In the end, sociologists relying on contagion theory are forced to conclude that participants lost their ability to reason and research has failed to support this assertion</a:t>
            </a:r>
          </a:p>
          <a:p>
            <a:pPr lvl="1"/>
            <a:endParaRPr lang="en-US" dirty="0" smtClean="0"/>
          </a:p>
          <a:p>
            <a:pPr lvl="1">
              <a:buNone/>
            </a:pP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85" name="Picture 5"/>
          <p:cNvPicPr>
            <a:picLocks noGrp="1" noChangeAspect="1" noChangeArrowheads="1"/>
          </p:cNvPicPr>
          <p:nvPr>
            <p:ph/>
          </p:nvPr>
        </p:nvPicPr>
        <p:blipFill>
          <a:blip r:embed="rId3" cstate="print"/>
          <a:srcRect/>
          <a:stretch>
            <a:fillRect/>
          </a:stretch>
        </p:blipFill>
        <p:spPr>
          <a:xfrm>
            <a:off x="381000" y="1143000"/>
            <a:ext cx="8305800" cy="4654550"/>
          </a:xfrm>
          <a:noFill/>
          <a:ln cap="flat">
            <a:solidFill>
              <a:schemeClr val="bg2"/>
            </a:solidFill>
          </a:ln>
          <a:effectLst>
            <a:outerShdw dist="71842" dir="2700000" algn="ctr" rotWithShape="0">
              <a:schemeClr val="bg2"/>
            </a:outerShdw>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30085"/>
                                        </p:tgtEl>
                                        <p:attrNameLst>
                                          <p:attrName>style.visibility</p:attrName>
                                        </p:attrNameLst>
                                      </p:cBhvr>
                                      <p:to>
                                        <p:strVal val="visible"/>
                                      </p:to>
                                    </p:set>
                                    <p:animScale>
                                      <p:cBhvr>
                                        <p:cTn id="7" dur="2000" decel="50000" fill="hold">
                                          <p:stCondLst>
                                            <p:cond delay="0"/>
                                          </p:stCondLst>
                                        </p:cTn>
                                        <p:tgtEl>
                                          <p:spTgt spid="4300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30085"/>
                                        </p:tgtEl>
                                        <p:attrNameLst>
                                          <p:attrName>ppt_x</p:attrName>
                                          <p:attrName>ppt_y</p:attrName>
                                        </p:attrNameLst>
                                      </p:cBhvr>
                                    </p:animMotion>
                                    <p:animEffect transition="in" filter="fade">
                                      <p:cBhvr>
                                        <p:cTn id="9" dur="2000"/>
                                        <p:tgtEl>
                                          <p:spTgt spid="430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2130" name="Rectangle 2"/>
          <p:cNvSpPr>
            <a:spLocks noGrp="1" noChangeArrowheads="1"/>
          </p:cNvSpPr>
          <p:nvPr>
            <p:ph type="body" sz="half" idx="1"/>
          </p:nvPr>
        </p:nvSpPr>
        <p:spPr>
          <a:xfrm>
            <a:off x="838200" y="2057400"/>
            <a:ext cx="7924800" cy="4572000"/>
          </a:xfrm>
          <a:noFill/>
          <a:ln/>
        </p:spPr>
        <p:txBody>
          <a:bodyPr/>
          <a:lstStyle/>
          <a:p>
            <a:pPr>
              <a:lnSpc>
                <a:spcPct val="100000"/>
              </a:lnSpc>
            </a:pPr>
            <a:r>
              <a:rPr lang="en-US">
                <a:cs typeface="Times New Roman" pitchFamily="18" charset="0"/>
              </a:rPr>
              <a:t>The Minimax Strategy</a:t>
            </a:r>
          </a:p>
          <a:p>
            <a:pPr>
              <a:lnSpc>
                <a:spcPct val="100000"/>
              </a:lnSpc>
            </a:pPr>
            <a:r>
              <a:rPr lang="en-US">
                <a:cs typeface="Times New Roman" pitchFamily="18" charset="0"/>
              </a:rPr>
              <a:t>Emergent Norms-Five Kinds of Participants</a:t>
            </a:r>
          </a:p>
          <a:p>
            <a:pPr lvl="1">
              <a:lnSpc>
                <a:spcPct val="90000"/>
              </a:lnSpc>
            </a:pPr>
            <a:r>
              <a:rPr lang="en-US">
                <a:cs typeface="Times New Roman" pitchFamily="18" charset="0"/>
              </a:rPr>
              <a:t>The Ego-Involved</a:t>
            </a:r>
          </a:p>
          <a:p>
            <a:pPr lvl="1">
              <a:lnSpc>
                <a:spcPct val="90000"/>
              </a:lnSpc>
            </a:pPr>
            <a:r>
              <a:rPr lang="en-US">
                <a:cs typeface="Times New Roman" pitchFamily="18" charset="0"/>
              </a:rPr>
              <a:t>The Concerned</a:t>
            </a:r>
          </a:p>
          <a:p>
            <a:pPr lvl="1">
              <a:lnSpc>
                <a:spcPct val="90000"/>
              </a:lnSpc>
            </a:pPr>
            <a:r>
              <a:rPr lang="en-US">
                <a:cs typeface="Times New Roman" pitchFamily="18" charset="0"/>
              </a:rPr>
              <a:t>The Insecure</a:t>
            </a:r>
          </a:p>
          <a:p>
            <a:pPr lvl="1">
              <a:lnSpc>
                <a:spcPct val="90000"/>
              </a:lnSpc>
            </a:pPr>
            <a:r>
              <a:rPr lang="en-US">
                <a:cs typeface="Times New Roman" pitchFamily="18" charset="0"/>
              </a:rPr>
              <a:t>The Curious Spectators</a:t>
            </a:r>
          </a:p>
          <a:p>
            <a:pPr lvl="1">
              <a:lnSpc>
                <a:spcPct val="90000"/>
              </a:lnSpc>
            </a:pPr>
            <a:r>
              <a:rPr lang="en-US">
                <a:cs typeface="Times New Roman" pitchFamily="18" charset="0"/>
              </a:rPr>
              <a:t>The Exploiters</a:t>
            </a:r>
          </a:p>
        </p:txBody>
      </p:sp>
      <p:sp>
        <p:nvSpPr>
          <p:cNvPr id="432131" name="Text Box 3"/>
          <p:cNvSpPr txBox="1">
            <a:spLocks noChangeArrowheads="1"/>
          </p:cNvSpPr>
          <p:nvPr/>
        </p:nvSpPr>
        <p:spPr bwMode="auto">
          <a:xfrm>
            <a:off x="838200" y="0"/>
            <a:ext cx="80010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Contemporary View: The Rationality of the Crowd</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2130">
                                            <p:txEl>
                                              <p:pRg st="0" end="0"/>
                                            </p:txEl>
                                          </p:spTgt>
                                        </p:tgtEl>
                                        <p:attrNameLst>
                                          <p:attrName>style.visibility</p:attrName>
                                        </p:attrNameLst>
                                      </p:cBhvr>
                                      <p:to>
                                        <p:strVal val="visible"/>
                                      </p:to>
                                    </p:set>
                                    <p:animEffect transition="in" filter="dissolve">
                                      <p:cBhvr>
                                        <p:cTn id="7" dur="500"/>
                                        <p:tgtEl>
                                          <p:spTgt spid="432130">
                                            <p:txEl>
                                              <p:pRg st="0" end="0"/>
                                            </p:txEl>
                                          </p:spTgt>
                                        </p:tgtEl>
                                      </p:cBhvr>
                                    </p:animEffect>
                                  </p:childTnLst>
                                  <p:subTnLst>
                                    <p:animClr>
                                      <p:cBhvr override="childStyle">
                                        <p:cTn dur="1" fill="hold" display="0" masterRel="nextClick" afterEffect="1"/>
                                        <p:tgtEl>
                                          <p:spTgt spid="432130">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2130">
                                            <p:txEl>
                                              <p:pRg st="1" end="1"/>
                                            </p:txEl>
                                          </p:spTgt>
                                        </p:tgtEl>
                                        <p:attrNameLst>
                                          <p:attrName>style.visibility</p:attrName>
                                        </p:attrNameLst>
                                      </p:cBhvr>
                                      <p:to>
                                        <p:strVal val="visible"/>
                                      </p:to>
                                    </p:set>
                                    <p:animEffect transition="in" filter="dissolve">
                                      <p:cBhvr>
                                        <p:cTn id="12" dur="500"/>
                                        <p:tgtEl>
                                          <p:spTgt spid="432130">
                                            <p:txEl>
                                              <p:pRg st="1" end="1"/>
                                            </p:txEl>
                                          </p:spTgt>
                                        </p:tgtEl>
                                      </p:cBhvr>
                                    </p:animEffect>
                                  </p:childTnLst>
                                  <p:subTnLst>
                                    <p:animClr>
                                      <p:cBhvr override="childStyle">
                                        <p:cTn dur="1" fill="hold" display="0" masterRel="nextClick" afterEffect="1"/>
                                        <p:tgtEl>
                                          <p:spTgt spid="432130">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2130">
                                            <p:txEl>
                                              <p:pRg st="2" end="2"/>
                                            </p:txEl>
                                          </p:spTgt>
                                        </p:tgtEl>
                                        <p:attrNameLst>
                                          <p:attrName>style.visibility</p:attrName>
                                        </p:attrNameLst>
                                      </p:cBhvr>
                                      <p:to>
                                        <p:strVal val="visible"/>
                                      </p:to>
                                    </p:set>
                                    <p:animEffect transition="in" filter="dissolve">
                                      <p:cBhvr>
                                        <p:cTn id="17" dur="500"/>
                                        <p:tgtEl>
                                          <p:spTgt spid="432130">
                                            <p:txEl>
                                              <p:pRg st="2" end="2"/>
                                            </p:txEl>
                                          </p:spTgt>
                                        </p:tgtEl>
                                      </p:cBhvr>
                                    </p:animEffect>
                                  </p:childTnLst>
                                  <p:subTnLst>
                                    <p:animClr>
                                      <p:cBhvr override="childStyle">
                                        <p:cTn dur="1" fill="hold" display="0" masterRel="nextClick" afterEffect="1"/>
                                        <p:tgtEl>
                                          <p:spTgt spid="432130">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32130">
                                            <p:txEl>
                                              <p:pRg st="3" end="3"/>
                                            </p:txEl>
                                          </p:spTgt>
                                        </p:tgtEl>
                                        <p:attrNameLst>
                                          <p:attrName>style.visibility</p:attrName>
                                        </p:attrNameLst>
                                      </p:cBhvr>
                                      <p:to>
                                        <p:strVal val="visible"/>
                                      </p:to>
                                    </p:set>
                                    <p:animEffect transition="in" filter="dissolve">
                                      <p:cBhvr>
                                        <p:cTn id="22" dur="500"/>
                                        <p:tgtEl>
                                          <p:spTgt spid="432130">
                                            <p:txEl>
                                              <p:pRg st="3" end="3"/>
                                            </p:txEl>
                                          </p:spTgt>
                                        </p:tgtEl>
                                      </p:cBhvr>
                                    </p:animEffect>
                                  </p:childTnLst>
                                  <p:subTnLst>
                                    <p:animClr>
                                      <p:cBhvr override="childStyle">
                                        <p:cTn dur="1" fill="hold" display="0" masterRel="nextClick" afterEffect="1"/>
                                        <p:tgtEl>
                                          <p:spTgt spid="432130">
                                            <p:txEl>
                                              <p:pRg st="3" end="3"/>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32130">
                                            <p:txEl>
                                              <p:pRg st="4" end="4"/>
                                            </p:txEl>
                                          </p:spTgt>
                                        </p:tgtEl>
                                        <p:attrNameLst>
                                          <p:attrName>style.visibility</p:attrName>
                                        </p:attrNameLst>
                                      </p:cBhvr>
                                      <p:to>
                                        <p:strVal val="visible"/>
                                      </p:to>
                                    </p:set>
                                    <p:animEffect transition="in" filter="dissolve">
                                      <p:cBhvr>
                                        <p:cTn id="27" dur="500"/>
                                        <p:tgtEl>
                                          <p:spTgt spid="432130">
                                            <p:txEl>
                                              <p:pRg st="4" end="4"/>
                                            </p:txEl>
                                          </p:spTgt>
                                        </p:tgtEl>
                                      </p:cBhvr>
                                    </p:animEffect>
                                  </p:childTnLst>
                                  <p:subTnLst>
                                    <p:animClr>
                                      <p:cBhvr override="childStyle">
                                        <p:cTn dur="1" fill="hold" display="0" masterRel="nextClick" afterEffect="1"/>
                                        <p:tgtEl>
                                          <p:spTgt spid="432130">
                                            <p:txEl>
                                              <p:pRg st="4" end="4"/>
                                            </p:tx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32130">
                                            <p:txEl>
                                              <p:pRg st="5" end="5"/>
                                            </p:txEl>
                                          </p:spTgt>
                                        </p:tgtEl>
                                        <p:attrNameLst>
                                          <p:attrName>style.visibility</p:attrName>
                                        </p:attrNameLst>
                                      </p:cBhvr>
                                      <p:to>
                                        <p:strVal val="visible"/>
                                      </p:to>
                                    </p:set>
                                    <p:animEffect transition="in" filter="dissolve">
                                      <p:cBhvr>
                                        <p:cTn id="32" dur="500"/>
                                        <p:tgtEl>
                                          <p:spTgt spid="432130">
                                            <p:txEl>
                                              <p:pRg st="5" end="5"/>
                                            </p:txEl>
                                          </p:spTgt>
                                        </p:tgtEl>
                                      </p:cBhvr>
                                    </p:animEffect>
                                  </p:childTnLst>
                                  <p:subTnLst>
                                    <p:animClr>
                                      <p:cBhvr override="childStyle">
                                        <p:cTn dur="1" fill="hold" display="0" masterRel="nextClick" afterEffect="1"/>
                                        <p:tgtEl>
                                          <p:spTgt spid="432130">
                                            <p:txEl>
                                              <p:pRg st="5" end="5"/>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32130">
                                            <p:txEl>
                                              <p:pRg st="6" end="6"/>
                                            </p:txEl>
                                          </p:spTgt>
                                        </p:tgtEl>
                                        <p:attrNameLst>
                                          <p:attrName>style.visibility</p:attrName>
                                        </p:attrNameLst>
                                      </p:cBhvr>
                                      <p:to>
                                        <p:strVal val="visible"/>
                                      </p:to>
                                    </p:set>
                                    <p:animEffect transition="in" filter="dissolve">
                                      <p:cBhvr>
                                        <p:cTn id="37" dur="500"/>
                                        <p:tgtEl>
                                          <p:spTgt spid="432130">
                                            <p:txEl>
                                              <p:pRg st="6" end="6"/>
                                            </p:txEl>
                                          </p:spTgt>
                                        </p:tgtEl>
                                      </p:cBhvr>
                                    </p:animEffect>
                                  </p:childTnLst>
                                  <p:subTnLst>
                                    <p:animClr>
                                      <p:cBhvr override="childStyle">
                                        <p:cTn dur="1" fill="hold" display="0" masterRel="nextClick" afterEffect="1"/>
                                        <p:tgtEl>
                                          <p:spTgt spid="432130">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0" grpId="0" build="p" bldLvl="2"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Emergent norm process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Crowds have 5 kinds of participants </a:t>
            </a:r>
          </a:p>
          <a:p>
            <a:pPr marL="514350" indent="-514350">
              <a:buFont typeface="+mj-lt"/>
              <a:buAutoNum type="arabicPeriod"/>
            </a:pPr>
            <a:r>
              <a:rPr lang="en-US" dirty="0" smtClean="0"/>
              <a:t>The ego-involved feel a personal stake in the unusual event </a:t>
            </a:r>
          </a:p>
          <a:p>
            <a:pPr marL="514350" indent="-514350">
              <a:buFont typeface="+mj-lt"/>
              <a:buAutoNum type="arabicPeriod"/>
            </a:pPr>
            <a:endParaRPr lang="en-US" dirty="0" smtClean="0"/>
          </a:p>
          <a:p>
            <a:pPr marL="514350" indent="-514350">
              <a:buAutoNum type="arabicPeriod" startAt="2"/>
            </a:pPr>
            <a:r>
              <a:rPr lang="en-US" dirty="0" smtClean="0"/>
              <a:t>The concerned- also have a personal interest in the event, but less so than the ego involved </a:t>
            </a:r>
          </a:p>
          <a:p>
            <a:pPr marL="514350" indent="-514350">
              <a:buNone/>
            </a:pPr>
            <a:endParaRPr lang="en-US" dirty="0" smtClean="0"/>
          </a:p>
          <a:p>
            <a:pPr marL="514350" indent="-514350">
              <a:buAutoNum type="arabicPeriod" startAt="3"/>
            </a:pPr>
            <a:r>
              <a:rPr lang="en-US" dirty="0" smtClean="0"/>
              <a:t>The insecure- care little about the matter; they join the crowd because it gives them a sense of power, security and belonging </a:t>
            </a:r>
          </a:p>
          <a:p>
            <a:pPr marL="514350" indent="-514350">
              <a:buAutoNum type="arabicPeriod" startAt="3"/>
            </a:pP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Emergent norm process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Crowds have 5 kinds of participants </a:t>
            </a:r>
          </a:p>
          <a:p>
            <a:endParaRPr lang="en-US" dirty="0" smtClean="0"/>
          </a:p>
          <a:p>
            <a:pPr marL="514350" indent="-514350">
              <a:buAutoNum type="arabicPeriod" startAt="4"/>
            </a:pPr>
            <a:r>
              <a:rPr lang="en-US" dirty="0" smtClean="0"/>
              <a:t>The curious spectators- also care little about the issue; the issue they are simply curious about what is going on </a:t>
            </a:r>
          </a:p>
          <a:p>
            <a:pPr marL="514350" indent="-514350">
              <a:buAutoNum type="arabicPeriod" startAt="4"/>
            </a:pPr>
            <a:endParaRPr lang="en-US" dirty="0" smtClean="0"/>
          </a:p>
          <a:p>
            <a:pPr marL="514350" indent="-514350">
              <a:buAutoNum type="arabicPeriod" startAt="4"/>
            </a:pPr>
            <a:r>
              <a:rPr lang="en-US" dirty="0" smtClean="0"/>
              <a:t>The exploiters- don’t care about the event; they use it for their own purposes, such as hawking food or T-shirts.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a:t>
            </a:r>
            <a:endParaRPr lang="en-US" dirty="0"/>
          </a:p>
        </p:txBody>
      </p:sp>
      <p:sp>
        <p:nvSpPr>
          <p:cNvPr id="3" name="Content Placeholder 2"/>
          <p:cNvSpPr>
            <a:spLocks noGrp="1"/>
          </p:cNvSpPr>
          <p:nvPr>
            <p:ph sz="quarter" idx="1"/>
          </p:nvPr>
        </p:nvSpPr>
        <p:spPr/>
        <p:txBody>
          <a:bodyPr/>
          <a:lstStyle/>
          <a:p>
            <a:r>
              <a:rPr lang="en-US" dirty="0" smtClean="0"/>
              <a:t>The key to ENP is confusion or uncertainty </a:t>
            </a:r>
          </a:p>
          <a:p>
            <a:endParaRPr lang="en-US" dirty="0" smtClean="0"/>
          </a:p>
          <a:p>
            <a:r>
              <a:rPr lang="en-US" dirty="0" smtClean="0"/>
              <a:t>People must be convinced that the situation makes normal behavior inappropriate </a:t>
            </a:r>
          </a:p>
          <a:p>
            <a:endParaRPr lang="en-US" dirty="0" smtClean="0"/>
          </a:p>
          <a:p>
            <a:r>
              <a:rPr lang="en-US" dirty="0" smtClean="0"/>
              <a:t>Confusion creates doubt and doubt makes people likely to follow others who seem to know what they are doing </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Settings of collective behavior</a:t>
            </a:r>
            <a:endParaRPr lang="en-US" dirty="0"/>
          </a:p>
        </p:txBody>
      </p:sp>
      <p:sp>
        <p:nvSpPr>
          <p:cNvPr id="3" name="Content Placeholder 2"/>
          <p:cNvSpPr>
            <a:spLocks noGrp="1"/>
          </p:cNvSpPr>
          <p:nvPr>
            <p:ph sz="quarter" idx="1"/>
          </p:nvPr>
        </p:nvSpPr>
        <p:spPr/>
        <p:txBody>
          <a:bodyPr/>
          <a:lstStyle/>
          <a:p>
            <a:r>
              <a:rPr lang="en-US" dirty="0" smtClean="0"/>
              <a:t>Acting crowds </a:t>
            </a:r>
          </a:p>
          <a:p>
            <a:pPr lvl="1"/>
            <a:r>
              <a:rPr lang="en-US" dirty="0" smtClean="0"/>
              <a:t>Do something </a:t>
            </a:r>
          </a:p>
          <a:p>
            <a:pPr lvl="2"/>
            <a:r>
              <a:rPr lang="en-US" dirty="0" smtClean="0"/>
              <a:t>Lynching’s </a:t>
            </a:r>
          </a:p>
          <a:p>
            <a:pPr lvl="2"/>
            <a:r>
              <a:rPr lang="en-US" dirty="0" smtClean="0"/>
              <a:t>Revolutions </a:t>
            </a:r>
          </a:p>
          <a:p>
            <a:pPr lvl="2"/>
            <a:r>
              <a:rPr lang="en-US" dirty="0" smtClean="0"/>
              <a:t>Violent demonstrations </a:t>
            </a:r>
          </a:p>
          <a:p>
            <a:pPr lvl="2"/>
            <a:r>
              <a:rPr lang="en-US" dirty="0" smtClean="0"/>
              <a:t>Mass lootings </a:t>
            </a:r>
          </a:p>
          <a:p>
            <a:pPr lvl="2"/>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4" name="Rectangle 2"/>
          <p:cNvSpPr>
            <a:spLocks noGrp="1" noChangeArrowheads="1"/>
          </p:cNvSpPr>
          <p:nvPr>
            <p:ph type="body" sz="half" idx="1"/>
          </p:nvPr>
        </p:nvSpPr>
        <p:spPr>
          <a:xfrm>
            <a:off x="1143000" y="1905000"/>
            <a:ext cx="7391400" cy="4419600"/>
          </a:xfrm>
          <a:noFill/>
          <a:ln/>
        </p:spPr>
        <p:txBody>
          <a:bodyPr/>
          <a:lstStyle/>
          <a:p>
            <a:pPr>
              <a:lnSpc>
                <a:spcPct val="130000"/>
              </a:lnSpc>
              <a:buFont typeface="Wingdings" pitchFamily="2" charset="2"/>
              <a:buNone/>
            </a:pPr>
            <a:r>
              <a:rPr lang="en-US"/>
              <a:t>Psychology</a:t>
            </a:r>
          </a:p>
          <a:p>
            <a:pPr>
              <a:lnSpc>
                <a:spcPct val="130000"/>
              </a:lnSpc>
            </a:pPr>
            <a:r>
              <a:rPr lang="en-US"/>
              <a:t>Focuses on Abnormalities Within Individuals</a:t>
            </a:r>
          </a:p>
          <a:p>
            <a:pPr>
              <a:lnSpc>
                <a:spcPct val="130000"/>
              </a:lnSpc>
            </a:pPr>
            <a:r>
              <a:rPr lang="en-US"/>
              <a:t>Personality Disorders</a:t>
            </a:r>
          </a:p>
          <a:p>
            <a:pPr>
              <a:lnSpc>
                <a:spcPct val="130000"/>
              </a:lnSpc>
            </a:pPr>
            <a:r>
              <a:rPr lang="en-US"/>
              <a:t>Deviant Personalities</a:t>
            </a:r>
          </a:p>
        </p:txBody>
      </p:sp>
      <p:sp>
        <p:nvSpPr>
          <p:cNvPr id="4" name="Footer Placeholder 4"/>
          <p:cNvSpPr>
            <a:spLocks noGrp="1"/>
          </p:cNvSpPr>
          <p:nvPr>
            <p:ph type="ftr" sz="quarter" idx="10"/>
          </p:nvPr>
        </p:nvSpPr>
        <p:spPr/>
        <p:txBody>
          <a:bodyPr/>
          <a:lstStyle/>
          <a:p>
            <a:r>
              <a:rPr lang="en-US"/>
              <a:t>Copyright © 2010 Pearson Education, Inc. All rights reserved.</a:t>
            </a:r>
          </a:p>
        </p:txBody>
      </p:sp>
      <p:sp>
        <p:nvSpPr>
          <p:cNvPr id="5" name="Slide Number Placeholder 5"/>
          <p:cNvSpPr>
            <a:spLocks noGrp="1"/>
          </p:cNvSpPr>
          <p:nvPr>
            <p:ph type="sldNum" sz="quarter" idx="11"/>
          </p:nvPr>
        </p:nvSpPr>
        <p:spPr/>
        <p:txBody>
          <a:bodyPr/>
          <a:lstStyle/>
          <a:p>
            <a:fld id="{FB8BF175-4BB6-4AF4-B615-489B91DA1B2F}" type="slidenum">
              <a:rPr lang="en-US"/>
              <a:pPr/>
              <a:t>9</a:t>
            </a:fld>
            <a:endParaRPr lang="en-US"/>
          </a:p>
        </p:txBody>
      </p:sp>
      <p:sp>
        <p:nvSpPr>
          <p:cNvPr id="310275" name="Text Box 3"/>
          <p:cNvSpPr txBox="1">
            <a:spLocks noChangeArrowheads="1"/>
          </p:cNvSpPr>
          <p:nvPr/>
        </p:nvSpPr>
        <p:spPr bwMode="auto">
          <a:xfrm>
            <a:off x="1066800" y="0"/>
            <a:ext cx="7772400" cy="12954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7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Explanations of Deviance</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0274">
                                            <p:txEl>
                                              <p:pRg st="0" end="0"/>
                                            </p:txEl>
                                          </p:spTgt>
                                        </p:tgtEl>
                                        <p:attrNameLst>
                                          <p:attrName>style.visibility</p:attrName>
                                        </p:attrNameLst>
                                      </p:cBhvr>
                                      <p:to>
                                        <p:strVal val="visible"/>
                                      </p:to>
                                    </p:set>
                                    <p:animEffect transition="in" filter="fade">
                                      <p:cBhvr>
                                        <p:cTn id="7" dur="1000"/>
                                        <p:tgtEl>
                                          <p:spTgt spid="310274">
                                            <p:txEl>
                                              <p:pRg st="0" end="0"/>
                                            </p:txEl>
                                          </p:spTgt>
                                        </p:tgtEl>
                                      </p:cBhvr>
                                    </p:animEffect>
                                    <p:anim calcmode="lin" valueType="num">
                                      <p:cBhvr>
                                        <p:cTn id="8" dur="1000" fill="hold"/>
                                        <p:tgtEl>
                                          <p:spTgt spid="31027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0274">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0274">
                                            <p:txEl>
                                              <p:pRg st="0" end="0"/>
                                            </p:txEl>
                                          </p:spTgt>
                                        </p:tgtEl>
                                        <p:attrNameLst>
                                          <p:attrName>ppt_c</p:attrName>
                                        </p:attrNameLst>
                                      </p:cBhvr>
                                      <p:to>
                                        <a:srgbClr val="B2B2B2"/>
                                      </p:to>
                                    </p:animClr>
                                  </p:sub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10274">
                                            <p:txEl>
                                              <p:pRg st="1" end="1"/>
                                            </p:txEl>
                                          </p:spTgt>
                                        </p:tgtEl>
                                        <p:attrNameLst>
                                          <p:attrName>style.visibility</p:attrName>
                                        </p:attrNameLst>
                                      </p:cBhvr>
                                      <p:to>
                                        <p:strVal val="visible"/>
                                      </p:to>
                                    </p:set>
                                    <p:animEffect transition="in" filter="fade">
                                      <p:cBhvr>
                                        <p:cTn id="14" dur="1000"/>
                                        <p:tgtEl>
                                          <p:spTgt spid="310274">
                                            <p:txEl>
                                              <p:pRg st="1" end="1"/>
                                            </p:txEl>
                                          </p:spTgt>
                                        </p:tgtEl>
                                      </p:cBhvr>
                                    </p:animEffect>
                                    <p:anim calcmode="lin" valueType="num">
                                      <p:cBhvr>
                                        <p:cTn id="15" dur="1000" fill="hold"/>
                                        <p:tgtEl>
                                          <p:spTgt spid="31027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10274">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0274">
                                            <p:txEl>
                                              <p:pRg st="1" end="1"/>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10274">
                                            <p:txEl>
                                              <p:pRg st="2" end="2"/>
                                            </p:txEl>
                                          </p:spTgt>
                                        </p:tgtEl>
                                        <p:attrNameLst>
                                          <p:attrName>style.visibility</p:attrName>
                                        </p:attrNameLst>
                                      </p:cBhvr>
                                      <p:to>
                                        <p:strVal val="visible"/>
                                      </p:to>
                                    </p:set>
                                    <p:animEffect transition="in" filter="fade">
                                      <p:cBhvr>
                                        <p:cTn id="21" dur="1000"/>
                                        <p:tgtEl>
                                          <p:spTgt spid="310274">
                                            <p:txEl>
                                              <p:pRg st="2" end="2"/>
                                            </p:txEl>
                                          </p:spTgt>
                                        </p:tgtEl>
                                      </p:cBhvr>
                                    </p:animEffect>
                                    <p:anim calcmode="lin" valueType="num">
                                      <p:cBhvr>
                                        <p:cTn id="22" dur="1000" fill="hold"/>
                                        <p:tgtEl>
                                          <p:spTgt spid="31027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10274">
                                            <p:txEl>
                                              <p:pRg st="2" end="2"/>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0274">
                                            <p:txEl>
                                              <p:pRg st="2" end="2"/>
                                            </p:txEl>
                                          </p:spTgt>
                                        </p:tgtEl>
                                        <p:attrNameLst>
                                          <p:attrName>ppt_c</p:attrName>
                                        </p:attrNameLst>
                                      </p:cBhvr>
                                      <p:to>
                                        <a:srgbClr val="B2B2B2"/>
                                      </p:to>
                                    </p:animClr>
                                  </p:sub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10274">
                                            <p:txEl>
                                              <p:pRg st="3" end="3"/>
                                            </p:txEl>
                                          </p:spTgt>
                                        </p:tgtEl>
                                        <p:attrNameLst>
                                          <p:attrName>style.visibility</p:attrName>
                                        </p:attrNameLst>
                                      </p:cBhvr>
                                      <p:to>
                                        <p:strVal val="visible"/>
                                      </p:to>
                                    </p:set>
                                    <p:animEffect transition="in" filter="fade">
                                      <p:cBhvr>
                                        <p:cTn id="28" dur="1000"/>
                                        <p:tgtEl>
                                          <p:spTgt spid="310274">
                                            <p:txEl>
                                              <p:pRg st="3" end="3"/>
                                            </p:txEl>
                                          </p:spTgt>
                                        </p:tgtEl>
                                      </p:cBhvr>
                                    </p:animEffect>
                                    <p:anim calcmode="lin" valueType="num">
                                      <p:cBhvr>
                                        <p:cTn id="29" dur="1000" fill="hold"/>
                                        <p:tgtEl>
                                          <p:spTgt spid="31027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10274">
                                            <p:txEl>
                                              <p:pRg st="3" end="3"/>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10274">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4" grpId="0" build="p" bldLvl="2"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1930 Shipp and Abram Smith</a:t>
            </a:r>
            <a:endParaRPr lang="en-US" dirty="0"/>
          </a:p>
        </p:txBody>
      </p:sp>
      <p:sp>
        <p:nvSpPr>
          <p:cNvPr id="3" name="Content Placeholder 2"/>
          <p:cNvSpPr>
            <a:spLocks noGrp="1"/>
          </p:cNvSpPr>
          <p:nvPr>
            <p:ph sz="quarter" idx="1"/>
          </p:nvPr>
        </p:nvSpPr>
        <p:spPr/>
        <p:txBody>
          <a:bodyPr/>
          <a:lstStyle/>
          <a:p>
            <a:pPr marL="274320" lvl="1" indent="-274320">
              <a:buClr>
                <a:schemeClr val="accent3"/>
              </a:buClr>
              <a:buSzPct val="95000"/>
            </a:pPr>
            <a:r>
              <a:rPr lang="en-US" dirty="0" smtClean="0"/>
              <a:t>They had been arrested the night before, charged with robbing and murdering a white factory worker and raping his girlfriend. A large crowd broke into the jail with sledgehammers, beat the two men, and hanged them. Police officers in the crowd cooperated in the lynching. </a:t>
            </a:r>
          </a:p>
          <a:p>
            <a:pPr>
              <a:buNone/>
            </a:pP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1930 Shipp and Abram Smith</a:t>
            </a:r>
            <a:endParaRPr lang="en-US" dirty="0"/>
          </a:p>
        </p:txBody>
      </p:sp>
      <p:pic>
        <p:nvPicPr>
          <p:cNvPr id="4" name="Content Placeholder 3" descr="1930 lynching of Thomas Shipp and Abram Smith in Marion, IN"/>
          <p:cNvPicPr>
            <a:picLocks noGrp="1"/>
          </p:cNvPicPr>
          <p:nvPr>
            <p:ph sz="quarter" idx="1"/>
          </p:nvPr>
        </p:nvPicPr>
        <p:blipFill>
          <a:blip r:embed="rId2" cstate="print"/>
          <a:srcRect/>
          <a:stretch>
            <a:fillRect/>
          </a:stretch>
        </p:blipFill>
        <p:spPr bwMode="auto">
          <a:xfrm>
            <a:off x="457200" y="2209800"/>
            <a:ext cx="8153400" cy="4419600"/>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1919 William Brown</a:t>
            </a:r>
            <a:br>
              <a:rPr lang="en-US" dirty="0" smtClean="0"/>
            </a:br>
            <a:r>
              <a:rPr lang="en-US" dirty="0" smtClean="0"/>
              <a:t>Douglas County, Nebraska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Will Brown is lynched, and his body mutilated and burned by a white crowd</a:t>
            </a:r>
          </a:p>
          <a:p>
            <a:endParaRPr lang="en-US" dirty="0" smtClean="0"/>
          </a:p>
          <a:p>
            <a:r>
              <a:rPr lang="en-US" dirty="0" smtClean="0"/>
              <a:t>"The judge says he will give up Negro Brown. He is in dungeon. There are 100 white prisoners on the roof. Save them."</a:t>
            </a:r>
          </a:p>
          <a:p>
            <a:endParaRPr lang="en-US" dirty="0" smtClean="0"/>
          </a:p>
          <a:p>
            <a:r>
              <a:rPr lang="en-US" dirty="0" smtClean="0"/>
              <a:t>Sheriff Clark said that Negro prisoners hurled Brown into the hands of the mob as its leaders approached the stairway leading to the county jail.</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1919 William Brown </a:t>
            </a:r>
            <a:br>
              <a:rPr lang="en-US" dirty="0" smtClean="0"/>
            </a:br>
            <a:endParaRPr lang="en-US" dirty="0"/>
          </a:p>
        </p:txBody>
      </p:sp>
      <p:pic>
        <p:nvPicPr>
          <p:cNvPr id="4" name="Content Placeholder 3" descr="http://upload.wikimedia.org/wikipedia/commons/thumb/f/ff/Omaha_courthouse_lynching.jpg/400px-Omaha_courthouse_lynching.jpg">
            <a:hlinkClick r:id="rId2"/>
          </p:cNvPr>
          <p:cNvPicPr>
            <a:picLocks noGrp="1"/>
          </p:cNvPicPr>
          <p:nvPr>
            <p:ph sz="quarter" idx="1"/>
          </p:nvPr>
        </p:nvPicPr>
        <p:blipFill>
          <a:blip r:embed="rId3" cstate="print"/>
          <a:srcRect/>
          <a:stretch>
            <a:fillRect/>
          </a:stretch>
        </p:blipFill>
        <p:spPr bwMode="auto">
          <a:xfrm>
            <a:off x="685800" y="1752600"/>
            <a:ext cx="7620000" cy="4876800"/>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Rubin Stacey, 1935 Ft. Lauderdale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Six deputies were escorting Stacy to Dade County jail in Miami on 19th July, 1935, when he was taken by a white mob and hanged by the side of the home of Marion Jones</a:t>
            </a:r>
          </a:p>
          <a:p>
            <a:endParaRPr lang="en-US" dirty="0" smtClean="0"/>
          </a:p>
          <a:p>
            <a:r>
              <a:rPr lang="en-US" dirty="0" smtClean="0"/>
              <a:t>Stacy, a homeless tenant farmer, had gone to the house to ask for food; the woman became frightened and screamed when she saw Stacy's face."</a:t>
            </a: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Rubin Stacey, 1935 Ft. Lauderdale </a:t>
            </a:r>
            <a:endParaRPr lang="en-US" dirty="0"/>
          </a:p>
        </p:txBody>
      </p:sp>
      <p:pic>
        <p:nvPicPr>
          <p:cNvPr id="4" name="Content Placeholder 3" descr="1935 lynching of Rubin Stacy in Fort Lauderdale, FL"/>
          <p:cNvPicPr>
            <a:picLocks noGrp="1"/>
          </p:cNvPicPr>
          <p:nvPr>
            <p:ph sz="quarter" idx="1"/>
          </p:nvPr>
        </p:nvPicPr>
        <p:blipFill>
          <a:blip r:embed="rId2" cstate="print"/>
          <a:srcRect/>
          <a:stretch>
            <a:fillRect/>
          </a:stretch>
        </p:blipFill>
        <p:spPr bwMode="auto">
          <a:xfrm>
            <a:off x="609600" y="2057400"/>
            <a:ext cx="7620000" cy="4419599"/>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1977 Citadel year book</a:t>
            </a:r>
            <a:endParaRPr lang="en-US" dirty="0"/>
          </a:p>
        </p:txBody>
      </p:sp>
      <p:pic>
        <p:nvPicPr>
          <p:cNvPr id="4" name="Content Placeholder 3" descr="Photo from the official 1977 Citadel yearbook"/>
          <p:cNvPicPr>
            <a:picLocks noGrp="1"/>
          </p:cNvPicPr>
          <p:nvPr>
            <p:ph sz="quarter" idx="1"/>
          </p:nvPr>
        </p:nvPicPr>
        <p:blipFill>
          <a:blip r:embed="rId2" cstate="print"/>
          <a:srcRect/>
          <a:stretch>
            <a:fillRect/>
          </a:stretch>
        </p:blipFill>
        <p:spPr bwMode="auto">
          <a:xfrm>
            <a:off x="304800" y="2133600"/>
            <a:ext cx="8001000" cy="4495800"/>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4178" name="Rectangle 2"/>
          <p:cNvSpPr>
            <a:spLocks noGrp="1" noChangeArrowheads="1"/>
          </p:cNvSpPr>
          <p:nvPr>
            <p:ph type="body" sz="half" idx="1"/>
          </p:nvPr>
        </p:nvSpPr>
        <p:spPr>
          <a:xfrm>
            <a:off x="838200" y="2057400"/>
            <a:ext cx="7924800" cy="4191000"/>
          </a:xfrm>
          <a:noFill/>
          <a:ln/>
        </p:spPr>
        <p:txBody>
          <a:bodyPr/>
          <a:lstStyle/>
          <a:p>
            <a:pPr>
              <a:lnSpc>
                <a:spcPct val="160000"/>
              </a:lnSpc>
              <a:buFont typeface="Wingdings" pitchFamily="2" charset="2"/>
              <a:buNone/>
            </a:pPr>
            <a:r>
              <a:rPr lang="en-US">
                <a:cs typeface="Times New Roman" pitchFamily="18" charset="0"/>
              </a:rPr>
              <a:t>Riots</a:t>
            </a:r>
          </a:p>
          <a:p>
            <a:pPr>
              <a:lnSpc>
                <a:spcPct val="160000"/>
              </a:lnSpc>
            </a:pPr>
            <a:r>
              <a:rPr lang="en-US">
                <a:cs typeface="Times New Roman" pitchFamily="18" charset="0"/>
              </a:rPr>
              <a:t>Background Conditions</a:t>
            </a:r>
          </a:p>
          <a:p>
            <a:pPr>
              <a:lnSpc>
                <a:spcPct val="160000"/>
              </a:lnSpc>
            </a:pPr>
            <a:r>
              <a:rPr lang="en-US">
                <a:cs typeface="Times New Roman" pitchFamily="18" charset="0"/>
              </a:rPr>
              <a:t>Precipitating Event</a:t>
            </a:r>
          </a:p>
          <a:p>
            <a:pPr>
              <a:lnSpc>
                <a:spcPct val="160000"/>
              </a:lnSpc>
            </a:pPr>
            <a:r>
              <a:rPr lang="en-US">
                <a:cs typeface="Times New Roman" pitchFamily="18" charset="0"/>
              </a:rPr>
              <a:t>General Context</a:t>
            </a:r>
          </a:p>
        </p:txBody>
      </p:sp>
      <p:sp>
        <p:nvSpPr>
          <p:cNvPr id="434179" name="Text Box 3"/>
          <p:cNvSpPr txBox="1">
            <a:spLocks noChangeArrowheads="1"/>
          </p:cNvSpPr>
          <p:nvPr/>
        </p:nvSpPr>
        <p:spPr bwMode="auto">
          <a:xfrm>
            <a:off x="838200" y="0"/>
            <a:ext cx="8001000" cy="1600200"/>
          </a:xfrm>
          <a:prstGeom prst="rect">
            <a:avLst/>
          </a:prstGeom>
          <a:noFill/>
          <a:ln w="9525" algn="ctr">
            <a:noFill/>
            <a:miter lim="800000"/>
            <a:headEnd type="none" w="sm" len="sm"/>
            <a:tailEnd type="none" w="sm" len="sm"/>
          </a:ln>
          <a:effectLst>
            <a:outerShdw dist="35921" dir="2700000" algn="ctr" rotWithShape="0">
              <a:schemeClr val="bg2">
                <a:alpha val="50000"/>
              </a:schemeClr>
            </a:outerShdw>
          </a:effectLst>
        </p:spPr>
        <p:txBody>
          <a:bodyPr lIns="92075" tIns="46038" rIns="92075" bIns="46038" anchor="ctr"/>
          <a:lstStyle/>
          <a:p>
            <a:pPr>
              <a:lnSpc>
                <a:spcPct val="100000"/>
              </a:lnSpc>
              <a:spcBef>
                <a:spcPct val="0"/>
              </a:spcBef>
              <a:buClrTx/>
              <a:buSzTx/>
              <a:buFontTx/>
              <a:buNone/>
            </a:pPr>
            <a:r>
              <a:rPr lang="en-US" sz="5400">
                <a:solidFill>
                  <a:srgbClr val="035532"/>
                </a:solidFill>
                <a:effectLst>
                  <a:outerShdw blurRad="38100" dist="38100" dir="2700000" algn="tl">
                    <a:srgbClr val="C0C0C0"/>
                  </a:outerShdw>
                </a:effectLst>
                <a:cs typeface="Times New Roman" pitchFamily="18" charset="0"/>
              </a:rPr>
              <a:t>Forms of Collective Behavior</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4178">
                                            <p:txEl>
                                              <p:pRg st="0" end="0"/>
                                            </p:txEl>
                                          </p:spTgt>
                                        </p:tgtEl>
                                        <p:attrNameLst>
                                          <p:attrName>style.visibility</p:attrName>
                                        </p:attrNameLst>
                                      </p:cBhvr>
                                      <p:to>
                                        <p:strVal val="visible"/>
                                      </p:to>
                                    </p:set>
                                    <p:animEffect transition="in" filter="dissolve">
                                      <p:cBhvr>
                                        <p:cTn id="7" dur="500"/>
                                        <p:tgtEl>
                                          <p:spTgt spid="434178">
                                            <p:txEl>
                                              <p:pRg st="0" end="0"/>
                                            </p:txEl>
                                          </p:spTgt>
                                        </p:tgtEl>
                                      </p:cBhvr>
                                    </p:animEffect>
                                  </p:childTnLst>
                                  <p:subTnLst>
                                    <p:animClr>
                                      <p:cBhvr override="childStyle">
                                        <p:cTn dur="1" fill="hold" display="0" masterRel="nextClick" afterEffect="1"/>
                                        <p:tgtEl>
                                          <p:spTgt spid="434178">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4178">
                                            <p:txEl>
                                              <p:pRg st="1" end="1"/>
                                            </p:txEl>
                                          </p:spTgt>
                                        </p:tgtEl>
                                        <p:attrNameLst>
                                          <p:attrName>style.visibility</p:attrName>
                                        </p:attrNameLst>
                                      </p:cBhvr>
                                      <p:to>
                                        <p:strVal val="visible"/>
                                      </p:to>
                                    </p:set>
                                    <p:animEffect transition="in" filter="dissolve">
                                      <p:cBhvr>
                                        <p:cTn id="12" dur="500"/>
                                        <p:tgtEl>
                                          <p:spTgt spid="434178">
                                            <p:txEl>
                                              <p:pRg st="1" end="1"/>
                                            </p:txEl>
                                          </p:spTgt>
                                        </p:tgtEl>
                                      </p:cBhvr>
                                    </p:animEffect>
                                  </p:childTnLst>
                                  <p:subTnLst>
                                    <p:animClr>
                                      <p:cBhvr override="childStyle">
                                        <p:cTn dur="1" fill="hold" display="0" masterRel="nextClick" afterEffect="1"/>
                                        <p:tgtEl>
                                          <p:spTgt spid="434178">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4178">
                                            <p:txEl>
                                              <p:pRg st="2" end="2"/>
                                            </p:txEl>
                                          </p:spTgt>
                                        </p:tgtEl>
                                        <p:attrNameLst>
                                          <p:attrName>style.visibility</p:attrName>
                                        </p:attrNameLst>
                                      </p:cBhvr>
                                      <p:to>
                                        <p:strVal val="visible"/>
                                      </p:to>
                                    </p:set>
                                    <p:animEffect transition="in" filter="dissolve">
                                      <p:cBhvr>
                                        <p:cTn id="17" dur="500"/>
                                        <p:tgtEl>
                                          <p:spTgt spid="434178">
                                            <p:txEl>
                                              <p:pRg st="2" end="2"/>
                                            </p:txEl>
                                          </p:spTgt>
                                        </p:tgtEl>
                                      </p:cBhvr>
                                    </p:animEffect>
                                  </p:childTnLst>
                                  <p:subTnLst>
                                    <p:animClr>
                                      <p:cBhvr override="childStyle">
                                        <p:cTn dur="1" fill="hold" display="0" masterRel="nextClick" afterEffect="1"/>
                                        <p:tgtEl>
                                          <p:spTgt spid="434178">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34178">
                                            <p:txEl>
                                              <p:pRg st="3" end="3"/>
                                            </p:txEl>
                                          </p:spTgt>
                                        </p:tgtEl>
                                        <p:attrNameLst>
                                          <p:attrName>style.visibility</p:attrName>
                                        </p:attrNameLst>
                                      </p:cBhvr>
                                      <p:to>
                                        <p:strVal val="visible"/>
                                      </p:to>
                                    </p:set>
                                    <p:animEffect transition="in" filter="dissolve">
                                      <p:cBhvr>
                                        <p:cTn id="22" dur="500"/>
                                        <p:tgtEl>
                                          <p:spTgt spid="434178">
                                            <p:txEl>
                                              <p:pRg st="3" end="3"/>
                                            </p:txEl>
                                          </p:spTgt>
                                        </p:tgtEl>
                                      </p:cBhvr>
                                    </p:animEffect>
                                  </p:childTnLst>
                                  <p:subTnLst>
                                    <p:animClr>
                                      <p:cBhvr override="childStyle">
                                        <p:cTn dur="1" fill="hold" display="0" masterRel="nextClick" afterEffect="1"/>
                                        <p:tgtEl>
                                          <p:spTgt spid="434178">
                                            <p:txEl>
                                              <p:pRg st="3" end="3"/>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8" grpId="0" build="p" bldLvl="2"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collective behavior </a:t>
            </a:r>
            <a:endParaRPr lang="en-US" dirty="0"/>
          </a:p>
        </p:txBody>
      </p:sp>
      <p:sp>
        <p:nvSpPr>
          <p:cNvPr id="3" name="Content Placeholder 2"/>
          <p:cNvSpPr>
            <a:spLocks noGrp="1"/>
          </p:cNvSpPr>
          <p:nvPr>
            <p:ph sz="quarter" idx="1"/>
          </p:nvPr>
        </p:nvSpPr>
        <p:spPr/>
        <p:txBody>
          <a:bodyPr/>
          <a:lstStyle/>
          <a:p>
            <a:r>
              <a:rPr lang="en-US" dirty="0" smtClean="0"/>
              <a:t>Riots-violent crowd behavior directed at people and property </a:t>
            </a:r>
          </a:p>
          <a:p>
            <a:pPr lvl="1"/>
            <a:r>
              <a:rPr lang="en-US" dirty="0" smtClean="0"/>
              <a:t>an offense against the public peace and good order</a:t>
            </a:r>
          </a:p>
          <a:p>
            <a:pPr lvl="1"/>
            <a:r>
              <a:rPr lang="en-US" dirty="0" smtClean="0"/>
              <a:t>three or more persons to be involved</a:t>
            </a:r>
          </a:p>
          <a:p>
            <a:pPr lvl="1"/>
            <a:r>
              <a:rPr lang="en-US" dirty="0" smtClean="0"/>
              <a:t>The event that precipitates the riot is important, but so is the riot’s general context  </a:t>
            </a:r>
          </a:p>
          <a:p>
            <a:pPr lvl="2"/>
            <a:r>
              <a:rPr lang="en-US" dirty="0" smtClean="0"/>
              <a:t>Deadly riots we will discuss in depth later </a:t>
            </a:r>
          </a:p>
          <a:p>
            <a:pPr lvl="3"/>
            <a:r>
              <a:rPr lang="en-US" dirty="0" smtClean="0"/>
              <a:t>The Los Angeles Riot of 1992 </a:t>
            </a:r>
          </a:p>
          <a:p>
            <a:pPr lvl="1"/>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Riots </a:t>
            </a:r>
            <a:endParaRPr lang="en-US" dirty="0"/>
          </a:p>
        </p:txBody>
      </p:sp>
      <p:sp>
        <p:nvSpPr>
          <p:cNvPr id="3" name="Content Placeholder 2"/>
          <p:cNvSpPr>
            <a:spLocks noGrp="1"/>
          </p:cNvSpPr>
          <p:nvPr>
            <p:ph sz="quarter" idx="1"/>
          </p:nvPr>
        </p:nvSpPr>
        <p:spPr/>
        <p:txBody>
          <a:bodyPr/>
          <a:lstStyle/>
          <a:p>
            <a:r>
              <a:rPr lang="en-US" dirty="0" smtClean="0"/>
              <a:t>A sudden outbreak of collective behavior and are more generalized than mob violence. </a:t>
            </a:r>
          </a:p>
          <a:p>
            <a:endParaRPr lang="en-US" dirty="0" smtClean="0"/>
          </a:p>
          <a:p>
            <a:r>
              <a:rPr lang="en-US" dirty="0" smtClean="0"/>
              <a:t>They do not have to be deadly or violent </a:t>
            </a:r>
          </a:p>
          <a:p>
            <a:pPr lvl="1"/>
            <a:r>
              <a:rPr lang="en-US" dirty="0" smtClean="0"/>
              <a:t>Celebration riots </a:t>
            </a:r>
          </a:p>
          <a:p>
            <a:pPr lvl="1"/>
            <a:endParaRPr lang="en-US" dirty="0" smtClean="0"/>
          </a:p>
          <a:p>
            <a:pPr lvl="1"/>
            <a:r>
              <a:rPr lang="en-US" dirty="0" smtClean="0"/>
              <a:t>Involve the destruction of property but the participants do not intentionally hurt each other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6070</Words>
  <Application>Microsoft Office PowerPoint</Application>
  <PresentationFormat>On-screen Show (4:3)</PresentationFormat>
  <Paragraphs>1248</Paragraphs>
  <Slides>233</Slides>
  <Notes>193</Notes>
  <HiddenSlides>0</HiddenSlides>
  <MMClips>0</MMClips>
  <ScaleCrop>false</ScaleCrop>
  <HeadingPairs>
    <vt:vector size="4" baseType="variant">
      <vt:variant>
        <vt:lpstr>Theme</vt:lpstr>
      </vt:variant>
      <vt:variant>
        <vt:i4>1</vt:i4>
      </vt:variant>
      <vt:variant>
        <vt:lpstr>Slide Titles</vt:lpstr>
      </vt:variant>
      <vt:variant>
        <vt:i4>233</vt:i4>
      </vt:variant>
    </vt:vector>
  </HeadingPairs>
  <TitlesOfParts>
    <vt:vector size="234" baseType="lpstr">
      <vt:lpstr>Office Theme</vt:lpstr>
      <vt:lpstr>Slide 1</vt:lpstr>
      <vt:lpstr>Deviance </vt:lpstr>
      <vt:lpstr>Deviance terminology</vt:lpstr>
      <vt:lpstr>Slide 4</vt:lpstr>
      <vt:lpstr>Sociological interest </vt:lpstr>
      <vt:lpstr>Slide 6</vt:lpstr>
      <vt:lpstr>Slide 7</vt:lpstr>
      <vt:lpstr>Slide 8</vt:lpstr>
      <vt:lpstr>Slide 9</vt:lpstr>
      <vt:lpstr>Slide 10</vt:lpstr>
      <vt:lpstr>everybody</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Violent Crime defined</vt:lpstr>
      <vt:lpstr>Violent Crime defined</vt:lpstr>
      <vt:lpstr>Rape </vt:lpstr>
      <vt:lpstr>Violent Crime defined</vt:lpstr>
      <vt:lpstr>Violent Crime defined</vt:lpstr>
      <vt:lpstr>Property Crime defined</vt:lpstr>
      <vt:lpstr>Property Crime defined</vt:lpstr>
      <vt:lpstr>Property crime defined </vt:lpstr>
      <vt:lpstr>FBI Crime Clock</vt:lpstr>
      <vt:lpstr>Prisons </vt:lpstr>
      <vt:lpstr>Slide 38</vt:lpstr>
      <vt:lpstr>Slide 39</vt:lpstr>
      <vt:lpstr>Slide 40</vt:lpstr>
      <vt:lpstr>Serial murder</vt:lpstr>
      <vt:lpstr>Serial murder</vt:lpstr>
      <vt:lpstr>Serial murder</vt:lpstr>
      <vt:lpstr>Mass murder</vt:lpstr>
      <vt:lpstr>Mass vs. Serial murder</vt:lpstr>
      <vt:lpstr>Hate crimes </vt:lpstr>
      <vt:lpstr>Hate crimes</vt:lpstr>
      <vt:lpstr>Hate crimes</vt:lpstr>
      <vt:lpstr>Hate crimes</vt:lpstr>
      <vt:lpstr>Hate crimes</vt:lpstr>
      <vt:lpstr>Slide 51</vt:lpstr>
      <vt:lpstr>3 strikes law</vt:lpstr>
      <vt:lpstr>3 strikes law</vt:lpstr>
      <vt:lpstr>A third felony conviction</vt:lpstr>
      <vt:lpstr>Violent crimes</vt:lpstr>
      <vt:lpstr>Functionalist perspective</vt:lpstr>
      <vt:lpstr>Unintended consequences </vt:lpstr>
      <vt:lpstr>Criticism </vt:lpstr>
      <vt:lpstr>Criticism </vt:lpstr>
      <vt:lpstr>Criticisms </vt:lpstr>
      <vt:lpstr>Slide 61</vt:lpstr>
      <vt:lpstr>Death penalty </vt:lpstr>
      <vt:lpstr>Capital punishment </vt:lpstr>
      <vt:lpstr>  A capital crime originally was to be punished by the loss of the head.    </vt:lpstr>
      <vt:lpstr>Most executions carried out in 2007</vt:lpstr>
      <vt:lpstr>Supporters </vt:lpstr>
      <vt:lpstr>Opponents </vt:lpstr>
      <vt:lpstr>20th century </vt:lpstr>
      <vt:lpstr>U.S. Surveys </vt:lpstr>
      <vt:lpstr>Slide 70</vt:lpstr>
      <vt:lpstr>Slide 71</vt:lpstr>
      <vt:lpstr>Slide 72</vt:lpstr>
      <vt:lpstr>Slide 73</vt:lpstr>
      <vt:lpstr>Collective behavior </vt:lpstr>
      <vt:lpstr>Collective Behavior: Early Explanations </vt:lpstr>
      <vt:lpstr>Slide 76</vt:lpstr>
      <vt:lpstr>Slide 77</vt:lpstr>
      <vt:lpstr>Slide 78</vt:lpstr>
      <vt:lpstr>Herbert Blumer </vt:lpstr>
      <vt:lpstr>Herbert Blumer </vt:lpstr>
      <vt:lpstr>Herbert Blumer </vt:lpstr>
      <vt:lpstr>Herbert Blumer </vt:lpstr>
      <vt:lpstr>Social contagion theory </vt:lpstr>
      <vt:lpstr>Slide 84</vt:lpstr>
      <vt:lpstr>Slide 85</vt:lpstr>
      <vt:lpstr>Emergent norm process </vt:lpstr>
      <vt:lpstr>Emergent norm process </vt:lpstr>
      <vt:lpstr>Analysis </vt:lpstr>
      <vt:lpstr>Settings of collective behavior</vt:lpstr>
      <vt:lpstr>1930 Shipp and Abram Smith</vt:lpstr>
      <vt:lpstr>1930 Shipp and Abram Smith</vt:lpstr>
      <vt:lpstr>1919 William Brown Douglas County, Nebraska </vt:lpstr>
      <vt:lpstr>1919 William Brown  </vt:lpstr>
      <vt:lpstr>Rubin Stacey, 1935 Ft. Lauderdale </vt:lpstr>
      <vt:lpstr>Rubin Stacey, 1935 Ft. Lauderdale </vt:lpstr>
      <vt:lpstr>1977 Citadel year book</vt:lpstr>
      <vt:lpstr>Slide 97</vt:lpstr>
      <vt:lpstr>Forms of collective behavior </vt:lpstr>
      <vt:lpstr>Riots </vt:lpstr>
      <vt:lpstr>Sports celebration riots </vt:lpstr>
      <vt:lpstr>Sports celebration riots </vt:lpstr>
      <vt:lpstr>Forms of collective behavior </vt:lpstr>
      <vt:lpstr>Slide 103</vt:lpstr>
      <vt:lpstr>Forms of collective behavior </vt:lpstr>
      <vt:lpstr>Forms of collective behavior </vt:lpstr>
      <vt:lpstr>Slide 106</vt:lpstr>
      <vt:lpstr>Forms of collective behavior </vt:lpstr>
      <vt:lpstr>Forms of collective behavior </vt:lpstr>
      <vt:lpstr>Forms of collective behavior </vt:lpstr>
      <vt:lpstr>Slide 110</vt:lpstr>
      <vt:lpstr>Fads </vt:lpstr>
      <vt:lpstr>Forms of collective behavior </vt:lpstr>
      <vt:lpstr>Forms of collective behavior </vt:lpstr>
      <vt:lpstr>Forms of collective behavior </vt:lpstr>
      <vt:lpstr>Is collective behavior really “odd”?</vt:lpstr>
      <vt:lpstr>Social movements </vt:lpstr>
      <vt:lpstr>Social movements </vt:lpstr>
      <vt:lpstr>Social movements </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Social construction of gender</vt:lpstr>
      <vt:lpstr>Slide 135</vt:lpstr>
      <vt:lpstr>Slide 136</vt:lpstr>
      <vt:lpstr>Snopes article </vt:lpstr>
      <vt:lpstr>Slide 138</vt:lpstr>
      <vt:lpstr>Slide 139</vt:lpstr>
      <vt:lpstr>Sexism </vt:lpstr>
      <vt:lpstr>Gender inequality in the United States</vt:lpstr>
      <vt:lpstr>Sexism and employment</vt:lpstr>
      <vt:lpstr>Slide 143</vt:lpstr>
      <vt:lpstr>Slide 144</vt:lpstr>
      <vt:lpstr>40% women </vt:lpstr>
      <vt:lpstr>factoids</vt:lpstr>
      <vt:lpstr>Slide 147</vt:lpstr>
      <vt:lpstr>Slide 148</vt:lpstr>
      <vt:lpstr>Slide 149</vt:lpstr>
      <vt:lpstr>Slide 150</vt:lpstr>
      <vt:lpstr>Slide 151</vt:lpstr>
      <vt:lpstr>Sexual harassment </vt:lpstr>
      <vt:lpstr>Sexual harassment</vt:lpstr>
      <vt:lpstr>Sexual harassment</vt:lpstr>
      <vt:lpstr>Slide 155</vt:lpstr>
      <vt:lpstr>Slide 156</vt:lpstr>
      <vt:lpstr>Socialization and education</vt:lpstr>
      <vt:lpstr>Slide 158</vt:lpstr>
      <vt:lpstr>Slide 159</vt:lpstr>
      <vt:lpstr>Slide 160</vt:lpstr>
      <vt:lpstr>Slide 161</vt:lpstr>
      <vt:lpstr>Slide 162</vt:lpstr>
      <vt:lpstr>Gender and violence</vt:lpstr>
      <vt:lpstr>Fact’s about battering </vt:lpstr>
      <vt:lpstr>Slide 165</vt:lpstr>
      <vt:lpstr>Slide 166</vt:lpstr>
      <vt:lpstr>Slide 167</vt:lpstr>
      <vt:lpstr>Solutions </vt:lpstr>
      <vt:lpstr>Changing face of politics</vt:lpstr>
      <vt:lpstr>Slide 170</vt:lpstr>
      <vt:lpstr>Slide 171</vt:lpstr>
      <vt:lpstr>Slide 172</vt:lpstr>
      <vt:lpstr>A woman should have </vt:lpstr>
      <vt:lpstr>Slide 174</vt:lpstr>
      <vt:lpstr>Slide 175</vt:lpstr>
      <vt:lpstr>Slide 176</vt:lpstr>
      <vt:lpstr>Slide 177</vt:lpstr>
      <vt:lpstr>Slide 178</vt:lpstr>
      <vt:lpstr>Slide 179</vt:lpstr>
      <vt:lpstr>Prejudice vs. Discrimination</vt:lpstr>
      <vt:lpstr>Learning prejudice</vt:lpstr>
      <vt:lpstr>Slide 182</vt:lpstr>
      <vt:lpstr>Slide 183</vt:lpstr>
      <vt:lpstr>Sociological perspectives</vt:lpstr>
      <vt:lpstr>Slide 185</vt:lpstr>
      <vt:lpstr>Slide 186</vt:lpstr>
      <vt:lpstr>Slide 187</vt:lpstr>
      <vt:lpstr>Slide 188</vt:lpstr>
      <vt:lpstr>Slide 189</vt:lpstr>
      <vt:lpstr>Slide 190</vt:lpstr>
      <vt:lpstr>Slide 191</vt:lpstr>
      <vt:lpstr>Slide 192</vt:lpstr>
      <vt:lpstr>Slide 193</vt:lpstr>
      <vt:lpstr>Slide 194</vt:lpstr>
      <vt:lpstr>European Americans</vt:lpstr>
      <vt:lpstr>Native Americans </vt:lpstr>
      <vt:lpstr>Slide 197</vt:lpstr>
      <vt:lpstr>Latinos </vt:lpstr>
      <vt:lpstr>African Americans</vt:lpstr>
      <vt:lpstr>Affirmative action </vt:lpstr>
      <vt:lpstr>Sex and Age</vt:lpstr>
      <vt:lpstr>The graying of America</vt:lpstr>
      <vt:lpstr>Attitudes about aging </vt:lpstr>
      <vt:lpstr>Slide 204</vt:lpstr>
      <vt:lpstr>Slide 205</vt:lpstr>
      <vt:lpstr>Slide 206</vt:lpstr>
      <vt:lpstr>Slide 207</vt:lpstr>
      <vt:lpstr>Slide 208</vt:lpstr>
      <vt:lpstr>Slide 209</vt:lpstr>
      <vt:lpstr>Symbolic interactionist perspective </vt:lpstr>
      <vt:lpstr>Slide 211</vt:lpstr>
      <vt:lpstr>Slide 212</vt:lpstr>
      <vt:lpstr>Functionalist perspective</vt:lpstr>
      <vt:lpstr>Functionalist perspective</vt:lpstr>
      <vt:lpstr>Functionalist perspective</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vector>
  </TitlesOfParts>
  <Company>Valencia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nroyer</dc:creator>
  <cp:lastModifiedBy>nroyer</cp:lastModifiedBy>
  <cp:revision>4</cp:revision>
  <dcterms:created xsi:type="dcterms:W3CDTF">2011-06-20T16:36:08Z</dcterms:created>
  <dcterms:modified xsi:type="dcterms:W3CDTF">2011-06-20T16:42:42Z</dcterms:modified>
</cp:coreProperties>
</file>